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aleway"/>
      <p:regular r:id="rId33"/>
      <p:bold r:id="rId34"/>
      <p:italic r:id="rId35"/>
      <p:boldItalic r:id="rId36"/>
    </p:embeddedFont>
    <p:embeddedFont>
      <p:font typeface="Raleway Medium"/>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836669-EFBF-4566-BD63-5B3EBA3995FE}">
  <a:tblStyle styleId="{BB836669-EFBF-4566-BD63-5B3EBA3995F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Medium-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italic.fntdata"/><Relationship Id="rId12" Type="http://schemas.openxmlformats.org/officeDocument/2006/relationships/slide" Target="slides/slide7.xml"/><Relationship Id="rId34" Type="http://schemas.openxmlformats.org/officeDocument/2006/relationships/font" Target="fonts/Raleway-bold.fntdata"/><Relationship Id="rId15" Type="http://schemas.openxmlformats.org/officeDocument/2006/relationships/slide" Target="slides/slide10.xml"/><Relationship Id="rId37" Type="http://schemas.openxmlformats.org/officeDocument/2006/relationships/font" Target="fonts/RalewayMedium-regular.fntdata"/><Relationship Id="rId14" Type="http://schemas.openxmlformats.org/officeDocument/2006/relationships/slide" Target="slides/slide9.xml"/><Relationship Id="rId36" Type="http://schemas.openxmlformats.org/officeDocument/2006/relationships/font" Target="fonts/Raleway-boldItalic.fntdata"/><Relationship Id="rId17" Type="http://schemas.openxmlformats.org/officeDocument/2006/relationships/slide" Target="slides/slide12.xml"/><Relationship Id="rId39" Type="http://schemas.openxmlformats.org/officeDocument/2006/relationships/font" Target="fonts/RalewayMedium-italic.fntdata"/><Relationship Id="rId16" Type="http://schemas.openxmlformats.org/officeDocument/2006/relationships/slide" Target="slides/slide11.xml"/><Relationship Id="rId38" Type="http://schemas.openxmlformats.org/officeDocument/2006/relationships/font" Target="fonts/RalewayMedium-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5ab9e7f5e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5ab9e7f5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5ab9e7f5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5ab9e7f5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5ab9e7f5e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5ab9e7f5e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5ab9e7f5e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5ab9e7f5e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75ab9e7f5e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5ab9e7f5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75ab9e7f5e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5ab9e7f5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75ab9e7f5e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5ab9e7f5e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75ab9e7f5e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5ab9e7f5e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6bb39adc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6bb39adc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75ab9e7f5e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5ab9e7f5e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4109d0f3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109d0f3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75ab9e7f5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5ab9e7f5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75ab9e7f5e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75ab9e7f5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75ab9e7f5e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75ab9e7f5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75ab9e7f5e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75ab9e7f5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75ab9e7f5e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75ab9e7f5e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6bb39adc12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6bb39adc12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955849ff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955849ff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75ab9e7f5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5ab9e7f5e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60d507121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60d507121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5ab9e7f5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5ab9e7f5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5ab9e7f5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5ab9e7f5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75ab9e7f5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5ab9e7f5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75ab9e7f5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5ab9e7f5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75ab9e7f5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5ab9e7f5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5ab9e7f5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5ab9e7f5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1155CC"/>
              </a:buClr>
              <a:buSzPts val="3600"/>
              <a:buFont typeface="Raleway Medium"/>
              <a:buNone/>
              <a:defRPr sz="3600">
                <a:solidFill>
                  <a:srgbClr val="1155CC"/>
                </a:solidFill>
                <a:latin typeface="Raleway Medium"/>
                <a:ea typeface="Raleway Medium"/>
                <a:cs typeface="Raleway Medium"/>
                <a:sym typeface="Raleway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728527"/>
            <a:ext cx="8520600" cy="4415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00000"/>
              </a:buClr>
              <a:buSzPts val="1800"/>
              <a:buFont typeface="Raleway"/>
              <a:buChar char="●"/>
              <a:defRPr>
                <a:solidFill>
                  <a:srgbClr val="000000"/>
                </a:solidFill>
                <a:latin typeface="Raleway"/>
                <a:ea typeface="Raleway"/>
                <a:cs typeface="Raleway"/>
                <a:sym typeface="Raleway"/>
              </a:defRPr>
            </a:lvl1pPr>
            <a:lvl2pPr indent="-317500" lvl="1" marL="914400">
              <a:spcBef>
                <a:spcPts val="1600"/>
              </a:spcBef>
              <a:spcAft>
                <a:spcPts val="0"/>
              </a:spcAft>
              <a:buClr>
                <a:srgbClr val="000000"/>
              </a:buClr>
              <a:buSzPts val="1400"/>
              <a:buFont typeface="Raleway"/>
              <a:buChar char="○"/>
              <a:defRPr>
                <a:solidFill>
                  <a:srgbClr val="000000"/>
                </a:solidFill>
                <a:latin typeface="Raleway"/>
                <a:ea typeface="Raleway"/>
                <a:cs typeface="Raleway"/>
                <a:sym typeface="Raleway"/>
              </a:defRPr>
            </a:lvl2pPr>
            <a:lvl3pPr indent="-317500" lvl="2" marL="1371600">
              <a:spcBef>
                <a:spcPts val="1600"/>
              </a:spcBef>
              <a:spcAft>
                <a:spcPts val="0"/>
              </a:spcAft>
              <a:buClr>
                <a:srgbClr val="000000"/>
              </a:buClr>
              <a:buSzPts val="1400"/>
              <a:buChar char="■"/>
              <a:defRPr>
                <a:solidFill>
                  <a:srgbClr val="000000"/>
                </a:solidFill>
              </a:defRPr>
            </a:lvl3pPr>
            <a:lvl4pPr indent="-317500" lvl="3" marL="1828800">
              <a:spcBef>
                <a:spcPts val="1600"/>
              </a:spcBef>
              <a:spcAft>
                <a:spcPts val="0"/>
              </a:spcAft>
              <a:buClr>
                <a:srgbClr val="000000"/>
              </a:buClr>
              <a:buSzPts val="1400"/>
              <a:buChar char="●"/>
              <a:defRPr>
                <a:solidFill>
                  <a:srgbClr val="000000"/>
                </a:solidFill>
              </a:defRPr>
            </a:lvl4pPr>
            <a:lvl5pPr indent="-317500" lvl="4" marL="2286000">
              <a:spcBef>
                <a:spcPts val="1600"/>
              </a:spcBef>
              <a:spcAft>
                <a:spcPts val="0"/>
              </a:spcAft>
              <a:buClr>
                <a:srgbClr val="000000"/>
              </a:buClr>
              <a:buSzPts val="1400"/>
              <a:buChar char="○"/>
              <a:defRPr>
                <a:solidFill>
                  <a:srgbClr val="000000"/>
                </a:solidFill>
              </a:defRPr>
            </a:lvl5pPr>
            <a:lvl6pPr indent="-317500" lvl="5" marL="2743200">
              <a:spcBef>
                <a:spcPts val="1600"/>
              </a:spcBef>
              <a:spcAft>
                <a:spcPts val="0"/>
              </a:spcAft>
              <a:buClr>
                <a:srgbClr val="000000"/>
              </a:buClr>
              <a:buSzPts val="1400"/>
              <a:buChar char="■"/>
              <a:defRPr>
                <a:solidFill>
                  <a:srgbClr val="000000"/>
                </a:solidFill>
              </a:defRPr>
            </a:lvl6pPr>
            <a:lvl7pPr indent="-317500" lvl="6" marL="3200400">
              <a:spcBef>
                <a:spcPts val="1600"/>
              </a:spcBef>
              <a:spcAft>
                <a:spcPts val="0"/>
              </a:spcAft>
              <a:buClr>
                <a:srgbClr val="000000"/>
              </a:buClr>
              <a:buSzPts val="1400"/>
              <a:buChar char="●"/>
              <a:defRPr>
                <a:solidFill>
                  <a:srgbClr val="000000"/>
                </a:solidFill>
              </a:defRPr>
            </a:lvl7pPr>
            <a:lvl8pPr indent="-317500" lvl="7" marL="3657600">
              <a:spcBef>
                <a:spcPts val="1600"/>
              </a:spcBef>
              <a:spcAft>
                <a:spcPts val="0"/>
              </a:spcAft>
              <a:buClr>
                <a:srgbClr val="000000"/>
              </a:buClr>
              <a:buSzPts val="1400"/>
              <a:buChar char="○"/>
              <a:defRPr>
                <a:solidFill>
                  <a:srgbClr val="000000"/>
                </a:solidFill>
              </a:defRPr>
            </a:lvl8pPr>
            <a:lvl9pPr indent="-317500" lvl="8" marL="4114800">
              <a:spcBef>
                <a:spcPts val="1600"/>
              </a:spcBef>
              <a:spcAft>
                <a:spcPts val="1600"/>
              </a:spcAft>
              <a:buClr>
                <a:srgbClr val="000000"/>
              </a:buClr>
              <a:buSzPts val="1400"/>
              <a:buChar char="■"/>
              <a:defRPr>
                <a:solidFill>
                  <a:srgbClr val="000000"/>
                </a:solidFill>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688" y="149350"/>
            <a:ext cx="8520600" cy="855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0000FF"/>
                </a:solidFill>
                <a:latin typeface="Raleway"/>
                <a:ea typeface="Raleway"/>
                <a:cs typeface="Raleway"/>
                <a:sym typeface="Raleway"/>
              </a:rPr>
              <a:t>How To Invest In a 401(k)</a:t>
            </a:r>
            <a:endParaRPr>
              <a:solidFill>
                <a:srgbClr val="0000FF"/>
              </a:solidFill>
              <a:latin typeface="Raleway"/>
              <a:ea typeface="Raleway"/>
              <a:cs typeface="Raleway"/>
              <a:sym typeface="Raleway"/>
            </a:endParaRPr>
          </a:p>
        </p:txBody>
      </p:sp>
      <p:pic>
        <p:nvPicPr>
          <p:cNvPr id="55" name="Google Shape;55;p13"/>
          <p:cNvPicPr preferRelativeResize="0"/>
          <p:nvPr/>
        </p:nvPicPr>
        <p:blipFill>
          <a:blip r:embed="rId3">
            <a:alphaModFix/>
          </a:blip>
          <a:stretch>
            <a:fillRect/>
          </a:stretch>
        </p:blipFill>
        <p:spPr>
          <a:xfrm>
            <a:off x="2705725" y="1491550"/>
            <a:ext cx="3732550" cy="3039600"/>
          </a:xfrm>
          <a:prstGeom prst="rect">
            <a:avLst/>
          </a:prstGeom>
          <a:noFill/>
          <a:ln>
            <a:noFill/>
          </a:ln>
        </p:spPr>
      </p:pic>
      <p:sp>
        <p:nvSpPr>
          <p:cNvPr id="56" name="Google Shape;56;p13"/>
          <p:cNvSpPr txBox="1"/>
          <p:nvPr/>
        </p:nvSpPr>
        <p:spPr>
          <a:xfrm>
            <a:off x="4629100" y="4531150"/>
            <a:ext cx="35283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above is how </a:t>
            </a:r>
            <a:r>
              <a:rPr i="1" lang="en"/>
              <a:t>not</a:t>
            </a:r>
            <a:r>
              <a:rPr lang="en"/>
              <a:t> to invest in a 401(k).</a:t>
            </a:r>
            <a:endParaRPr/>
          </a:p>
        </p:txBody>
      </p:sp>
      <p:sp>
        <p:nvSpPr>
          <p:cNvPr id="57" name="Google Shape;57;p13"/>
          <p:cNvSpPr txBox="1"/>
          <p:nvPr/>
        </p:nvSpPr>
        <p:spPr>
          <a:xfrm>
            <a:off x="3050700" y="853900"/>
            <a:ext cx="3042600" cy="3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Dan Ostrov, Santa Clara University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Active strategy: Buy low, sell high!</a:t>
            </a:r>
            <a:endParaRPr/>
          </a:p>
        </p:txBody>
      </p:sp>
      <p:sp>
        <p:nvSpPr>
          <p:cNvPr id="124" name="Google Shape;124;p22"/>
          <p:cNvSpPr txBox="1"/>
          <p:nvPr>
            <p:ph idx="1" type="body"/>
          </p:nvPr>
        </p:nvSpPr>
        <p:spPr>
          <a:xfrm>
            <a:off x="1441650" y="677375"/>
            <a:ext cx="6260700" cy="41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Sadly, the heavy majority of people buy high and sell low:</a:t>
            </a:r>
            <a:endParaRPr/>
          </a:p>
          <a:p>
            <a:pPr indent="0" lvl="0" marL="0" rtl="0" algn="l">
              <a:spcBef>
                <a:spcPts val="1600"/>
              </a:spcBef>
              <a:spcAft>
                <a:spcPts val="1600"/>
              </a:spcAft>
              <a:buNone/>
            </a:pPr>
            <a:r>
              <a:t/>
            </a:r>
            <a:endParaRPr/>
          </a:p>
        </p:txBody>
      </p:sp>
      <p:pic>
        <p:nvPicPr>
          <p:cNvPr id="125" name="Google Shape;125;p22"/>
          <p:cNvPicPr preferRelativeResize="0"/>
          <p:nvPr/>
        </p:nvPicPr>
        <p:blipFill>
          <a:blip r:embed="rId3">
            <a:alphaModFix/>
          </a:blip>
          <a:stretch>
            <a:fillRect/>
          </a:stretch>
        </p:blipFill>
        <p:spPr>
          <a:xfrm>
            <a:off x="1727488" y="1134775"/>
            <a:ext cx="5689026" cy="37027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 I managed to sell high!</a:t>
            </a:r>
            <a:endParaRPr/>
          </a:p>
        </p:txBody>
      </p:sp>
      <p:sp>
        <p:nvSpPr>
          <p:cNvPr id="131" name="Google Shape;131;p23"/>
          <p:cNvSpPr txBox="1"/>
          <p:nvPr>
            <p:ph idx="1" type="body"/>
          </p:nvPr>
        </p:nvSpPr>
        <p:spPr>
          <a:xfrm>
            <a:off x="337350" y="629402"/>
            <a:ext cx="8469300" cy="491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Great, now when do you get back into the market to buy low?  It really matters:</a:t>
            </a:r>
            <a:endParaRPr/>
          </a:p>
        </p:txBody>
      </p:sp>
      <p:pic>
        <p:nvPicPr>
          <p:cNvPr id="132" name="Google Shape;132;p23"/>
          <p:cNvPicPr preferRelativeResize="0"/>
          <p:nvPr/>
        </p:nvPicPr>
        <p:blipFill>
          <a:blip r:embed="rId3">
            <a:alphaModFix/>
          </a:blip>
          <a:stretch>
            <a:fillRect/>
          </a:stretch>
        </p:blipFill>
        <p:spPr>
          <a:xfrm>
            <a:off x="4525600" y="1177800"/>
            <a:ext cx="4139725" cy="3911649"/>
          </a:xfrm>
          <a:prstGeom prst="rect">
            <a:avLst/>
          </a:prstGeom>
          <a:noFill/>
          <a:ln>
            <a:noFill/>
          </a:ln>
        </p:spPr>
      </p:pic>
      <p:pic>
        <p:nvPicPr>
          <p:cNvPr id="133" name="Google Shape;133;p23"/>
          <p:cNvPicPr preferRelativeResize="0"/>
          <p:nvPr/>
        </p:nvPicPr>
        <p:blipFill>
          <a:blip r:embed="rId4">
            <a:alphaModFix/>
          </a:blip>
          <a:stretch>
            <a:fillRect/>
          </a:stretch>
        </p:blipFill>
        <p:spPr>
          <a:xfrm>
            <a:off x="152400" y="1822625"/>
            <a:ext cx="4239975" cy="3223284"/>
          </a:xfrm>
          <a:prstGeom prst="rect">
            <a:avLst/>
          </a:prstGeom>
          <a:noFill/>
          <a:ln>
            <a:noFill/>
          </a:ln>
        </p:spPr>
      </p:pic>
      <p:sp>
        <p:nvSpPr>
          <p:cNvPr id="134" name="Google Shape;134;p23"/>
          <p:cNvSpPr txBox="1"/>
          <p:nvPr/>
        </p:nvSpPr>
        <p:spPr>
          <a:xfrm>
            <a:off x="122750" y="1177800"/>
            <a:ext cx="4239900" cy="831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Cumulative returns on $10,000 invested in the S&amp;P 500 Index from January 1, 1980 to March 31, 2021:</a:t>
            </a:r>
            <a:endParaRPr/>
          </a:p>
          <a:p>
            <a:pPr indent="0" lvl="0" marL="0" rtl="0" algn="l">
              <a:spcBef>
                <a:spcPts val="0"/>
              </a:spcBef>
              <a:spcAft>
                <a:spcPts val="0"/>
              </a:spcAft>
              <a:buNone/>
            </a:pPr>
            <a:r>
              <a:t/>
            </a:r>
            <a:endParaRPr/>
          </a:p>
        </p:txBody>
      </p:sp>
      <p:sp>
        <p:nvSpPr>
          <p:cNvPr id="135" name="Google Shape;135;p23"/>
          <p:cNvSpPr txBox="1"/>
          <p:nvPr/>
        </p:nvSpPr>
        <p:spPr>
          <a:xfrm>
            <a:off x="4525600" y="1177800"/>
            <a:ext cx="42399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Cumulative returns on $1 invested in the market from 1928 to 2000:</a:t>
            </a:r>
            <a:endParaRPr/>
          </a:p>
        </p:txBody>
      </p:sp>
      <p:sp>
        <p:nvSpPr>
          <p:cNvPr id="136" name="Google Shape;136;p23"/>
          <p:cNvSpPr txBox="1"/>
          <p:nvPr/>
        </p:nvSpPr>
        <p:spPr>
          <a:xfrm>
            <a:off x="155650" y="4913750"/>
            <a:ext cx="1608300" cy="219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69500" y="0"/>
            <a:ext cx="895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Active strategy: pick the best asset class</a:t>
            </a:r>
            <a:endParaRPr/>
          </a:p>
        </p:txBody>
      </p:sp>
      <p:pic>
        <p:nvPicPr>
          <p:cNvPr id="142" name="Google Shape;142;p24"/>
          <p:cNvPicPr preferRelativeResize="0"/>
          <p:nvPr/>
        </p:nvPicPr>
        <p:blipFill>
          <a:blip r:embed="rId3">
            <a:alphaModFix/>
          </a:blip>
          <a:stretch>
            <a:fillRect/>
          </a:stretch>
        </p:blipFill>
        <p:spPr>
          <a:xfrm>
            <a:off x="744175" y="626650"/>
            <a:ext cx="7601452" cy="44820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223975" y="0"/>
            <a:ext cx="860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Active strategy: Mutual Fund Managers</a:t>
            </a:r>
            <a:endParaRPr/>
          </a:p>
        </p:txBody>
      </p:sp>
      <p:sp>
        <p:nvSpPr>
          <p:cNvPr id="148" name="Google Shape;148;p25"/>
          <p:cNvSpPr txBox="1"/>
          <p:nvPr>
            <p:ph idx="1" type="body"/>
          </p:nvPr>
        </p:nvSpPr>
        <p:spPr>
          <a:xfrm>
            <a:off x="311700" y="642950"/>
            <a:ext cx="8520600" cy="730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Buy active mutual funds, because mutual fund managers are experts at stock trading - that’s why they have their jobs! Why just look at the data!:</a:t>
            </a:r>
            <a:endParaRPr/>
          </a:p>
        </p:txBody>
      </p:sp>
      <p:pic>
        <p:nvPicPr>
          <p:cNvPr id="149" name="Google Shape;149;p25"/>
          <p:cNvPicPr preferRelativeResize="0"/>
          <p:nvPr/>
        </p:nvPicPr>
        <p:blipFill>
          <a:blip r:embed="rId3">
            <a:alphaModFix/>
          </a:blip>
          <a:stretch>
            <a:fillRect/>
          </a:stretch>
        </p:blipFill>
        <p:spPr>
          <a:xfrm>
            <a:off x="985550" y="1373749"/>
            <a:ext cx="7009295" cy="2779076"/>
          </a:xfrm>
          <a:prstGeom prst="rect">
            <a:avLst/>
          </a:prstGeom>
          <a:noFill/>
          <a:ln>
            <a:noFill/>
          </a:ln>
        </p:spPr>
      </p:pic>
      <p:sp>
        <p:nvSpPr>
          <p:cNvPr id="150" name="Google Shape;150;p25"/>
          <p:cNvSpPr txBox="1"/>
          <p:nvPr/>
        </p:nvSpPr>
        <p:spPr>
          <a:xfrm>
            <a:off x="908625" y="1417025"/>
            <a:ext cx="3450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highlight>
                  <a:srgbClr val="FFFFFF"/>
                </a:highlight>
              </a:rPr>
              <a:t>(Source: S&amp;P Dow Jones Indices as </a:t>
            </a:r>
            <a:r>
              <a:rPr lang="en" sz="900">
                <a:solidFill>
                  <a:schemeClr val="dk1"/>
                </a:solidFill>
                <a:highlight>
                  <a:srgbClr val="FFFFFF"/>
                </a:highlight>
              </a:rPr>
              <a:t>of June 30, 2022</a:t>
            </a:r>
            <a:r>
              <a:rPr lang="en" sz="900">
                <a:highlight>
                  <a:srgbClr val="FFFFFF"/>
                </a:highlight>
              </a:rPr>
              <a:t>)</a:t>
            </a:r>
            <a:endParaRPr sz="900">
              <a:highlight>
                <a:srgbClr val="FFFFFF"/>
              </a:highlight>
            </a:endParaRPr>
          </a:p>
        </p:txBody>
      </p:sp>
      <p:sp>
        <p:nvSpPr>
          <p:cNvPr id="151" name="Google Shape;151;p25"/>
          <p:cNvSpPr txBox="1"/>
          <p:nvPr/>
        </p:nvSpPr>
        <p:spPr>
          <a:xfrm>
            <a:off x="1085500" y="4229450"/>
            <a:ext cx="680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leway"/>
                <a:ea typeface="Raleway"/>
                <a:cs typeface="Raleway"/>
                <a:sym typeface="Raleway"/>
              </a:rPr>
              <a:t>Wait. That’s awful! (And it’s equally bad for international stocks.)</a:t>
            </a:r>
            <a:endParaRPr sz="1800">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223975" y="0"/>
            <a:ext cx="875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Choose the </a:t>
            </a:r>
            <a:r>
              <a:rPr b="1" lang="en">
                <a:latin typeface="Raleway"/>
                <a:ea typeface="Raleway"/>
                <a:cs typeface="Raleway"/>
                <a:sym typeface="Raleway"/>
              </a:rPr>
              <a:t>best</a:t>
            </a:r>
            <a:r>
              <a:rPr lang="en"/>
              <a:t> mutual fund managers</a:t>
            </a:r>
            <a:endParaRPr/>
          </a:p>
        </p:txBody>
      </p:sp>
      <p:pic>
        <p:nvPicPr>
          <p:cNvPr id="157" name="Google Shape;157;p26"/>
          <p:cNvPicPr preferRelativeResize="0"/>
          <p:nvPr/>
        </p:nvPicPr>
        <p:blipFill>
          <a:blip r:embed="rId3">
            <a:alphaModFix/>
          </a:blip>
          <a:stretch>
            <a:fillRect/>
          </a:stretch>
        </p:blipFill>
        <p:spPr>
          <a:xfrm>
            <a:off x="2397800" y="1021575"/>
            <a:ext cx="4109600" cy="3981175"/>
          </a:xfrm>
          <a:prstGeom prst="rect">
            <a:avLst/>
          </a:prstGeom>
          <a:noFill/>
          <a:ln>
            <a:noFill/>
          </a:ln>
        </p:spPr>
      </p:pic>
      <p:sp>
        <p:nvSpPr>
          <p:cNvPr id="158" name="Google Shape;158;p26"/>
          <p:cNvSpPr/>
          <p:nvPr/>
        </p:nvSpPr>
        <p:spPr>
          <a:xfrm>
            <a:off x="1909350" y="2140550"/>
            <a:ext cx="5086500" cy="2938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6"/>
          <p:cNvSpPr/>
          <p:nvPr/>
        </p:nvSpPr>
        <p:spPr>
          <a:xfrm>
            <a:off x="1670675" y="3736650"/>
            <a:ext cx="6093600" cy="134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6"/>
          <p:cNvSpPr txBox="1"/>
          <p:nvPr/>
        </p:nvSpPr>
        <p:spPr>
          <a:xfrm>
            <a:off x="787175" y="572700"/>
            <a:ext cx="7860600" cy="43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The SEC disclaimer “past performance is no guarantee of future results” is required for a reason.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58"/>
                                        </p:tgtEl>
                                      </p:cBhvr>
                                    </p:animEffect>
                                    <p:set>
                                      <p:cBhvr>
                                        <p:cTn dur="1" fill="hold">
                                          <p:stCondLst>
                                            <p:cond delay="1000"/>
                                          </p:stCondLst>
                                        </p:cTn>
                                        <p:tgtEl>
                                          <p:spTgt spid="1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59"/>
                                        </p:tgtEl>
                                      </p:cBhvr>
                                    </p:animEffect>
                                    <p:set>
                                      <p:cBhvr>
                                        <p:cTn dur="1" fill="hold">
                                          <p:stCondLst>
                                            <p:cond delay="1000"/>
                                          </p:stCondLst>
                                        </p:cTn>
                                        <p:tgtEl>
                                          <p:spTgt spid="1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Active strategy: Hire a financial advisor</a:t>
            </a:r>
            <a:endParaRPr/>
          </a:p>
        </p:txBody>
      </p:sp>
      <p:sp>
        <p:nvSpPr>
          <p:cNvPr id="166" name="Google Shape;166;p27"/>
          <p:cNvSpPr txBox="1"/>
          <p:nvPr>
            <p:ph idx="1" type="body"/>
          </p:nvPr>
        </p:nvSpPr>
        <p:spPr>
          <a:xfrm>
            <a:off x="311700" y="728525"/>
            <a:ext cx="8481600" cy="29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They charge about 1% per year to invest for you and advise you.  </a:t>
            </a:r>
            <a:endParaRPr/>
          </a:p>
          <a:p>
            <a:pPr indent="0" lvl="0" marL="0" rtl="0" algn="l">
              <a:spcBef>
                <a:spcPts val="1600"/>
              </a:spcBef>
              <a:spcAft>
                <a:spcPts val="0"/>
              </a:spcAft>
              <a:buNone/>
            </a:pPr>
            <a:r>
              <a:rPr lang="en"/>
              <a:t>That seems a small amount, but it’s not.  </a:t>
            </a:r>
            <a:endParaRPr/>
          </a:p>
          <a:p>
            <a:pPr indent="0" lvl="0" marL="0" rtl="0" algn="l">
              <a:spcBef>
                <a:spcPts val="1600"/>
              </a:spcBef>
              <a:spcAft>
                <a:spcPts val="0"/>
              </a:spcAft>
              <a:buNone/>
            </a:pPr>
            <a:r>
              <a:rPr lang="en"/>
              <a:t>If you stay with your advisor for, say, 41 years, then you have (0.99)</a:t>
            </a:r>
            <a:r>
              <a:rPr baseline="30000" lang="en"/>
              <a:t>41</a:t>
            </a:r>
            <a:r>
              <a:rPr lang="en"/>
              <a:t>=0.662 of what you would have had otherwise.  The difference goes to your advisor.  </a:t>
            </a:r>
            <a:endParaRPr/>
          </a:p>
          <a:p>
            <a:pPr indent="0" lvl="0" marL="0" rtl="0" algn="l">
              <a:spcBef>
                <a:spcPts val="1600"/>
              </a:spcBef>
              <a:spcAft>
                <a:spcPts val="0"/>
              </a:spcAft>
              <a:buNone/>
            </a:pPr>
            <a:r>
              <a:rPr lang="en"/>
              <a:t>That is, for every 2 dollars you now have, they have 1 dollar.</a:t>
            </a:r>
            <a:endParaRPr/>
          </a:p>
          <a:p>
            <a:pPr indent="0" lvl="0" marL="0" rtl="0" algn="l">
              <a:spcBef>
                <a:spcPts val="1600"/>
              </a:spcBef>
              <a:spcAft>
                <a:spcPts val="1600"/>
              </a:spcAft>
              <a:buNone/>
            </a:pPr>
            <a:r>
              <a:rPr lang="en"/>
              <a:t>Damn!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000"/>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1000"/>
                                        <p:tgtEl>
                                          <p:spTgt spid="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1000"/>
                                        <p:tgtEl>
                                          <p:spTgt spid="1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animEffect filter="fade" transition="in">
                                      <p:cBhvr>
                                        <p:cTn dur="1000"/>
                                        <p:tgtEl>
                                          <p:spTgt spid="1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4" st="4"/>
                                            </p:txEl>
                                          </p:spTgt>
                                        </p:tgtEl>
                                        <p:attrNameLst>
                                          <p:attrName>style.visibility</p:attrName>
                                        </p:attrNameLst>
                                      </p:cBhvr>
                                      <p:to>
                                        <p:strVal val="visible"/>
                                      </p:to>
                                    </p:set>
                                    <p:animEffect filter="fade" transition="in">
                                      <p:cBhvr>
                                        <p:cTn dur="1000"/>
                                        <p:tgtEl>
                                          <p:spTgt spid="16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74575" y="0"/>
            <a:ext cx="892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does passive do better than active?</a:t>
            </a:r>
            <a:endParaRPr/>
          </a:p>
        </p:txBody>
      </p:sp>
      <p:sp>
        <p:nvSpPr>
          <p:cNvPr id="172" name="Google Shape;172;p28"/>
          <p:cNvSpPr txBox="1"/>
          <p:nvPr>
            <p:ph idx="1" type="body"/>
          </p:nvPr>
        </p:nvSpPr>
        <p:spPr>
          <a:xfrm>
            <a:off x="311700" y="728527"/>
            <a:ext cx="8520600" cy="441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Expense ratios (annual charge):</a:t>
            </a:r>
            <a:r>
              <a:rPr lang="en"/>
              <a:t>  </a:t>
            </a:r>
            <a:endParaRPr/>
          </a:p>
          <a:p>
            <a:pPr indent="-342900" lvl="1" marL="914400" rtl="0" algn="l">
              <a:spcBef>
                <a:spcPts val="0"/>
              </a:spcBef>
              <a:spcAft>
                <a:spcPts val="0"/>
              </a:spcAft>
              <a:buSzPts val="1800"/>
              <a:buChar char="○"/>
            </a:pPr>
            <a:r>
              <a:rPr lang="en" sz="1800"/>
              <a:t>Active mutual funds charge 0.40-1.25% per year.</a:t>
            </a:r>
            <a:endParaRPr sz="1800"/>
          </a:p>
          <a:p>
            <a:pPr indent="-342900" lvl="1" marL="914400" rtl="0" algn="l">
              <a:spcBef>
                <a:spcPts val="0"/>
              </a:spcBef>
              <a:spcAft>
                <a:spcPts val="0"/>
              </a:spcAft>
              <a:buSzPts val="1800"/>
              <a:buChar char="○"/>
            </a:pPr>
            <a:r>
              <a:rPr lang="en" sz="1800"/>
              <a:t>Passive mutual funds charge 0.00-0.15% per year.</a:t>
            </a:r>
            <a:endParaRPr sz="1800"/>
          </a:p>
          <a:p>
            <a:pPr indent="-342900" lvl="0" marL="457200" rtl="0" algn="l">
              <a:spcBef>
                <a:spcPts val="0"/>
              </a:spcBef>
              <a:spcAft>
                <a:spcPts val="0"/>
              </a:spcAft>
              <a:buSzPts val="1800"/>
              <a:buChar char="●"/>
            </a:pPr>
            <a:r>
              <a:rPr lang="en"/>
              <a:t>There are transaction costs whenever stocks are sold or bought.</a:t>
            </a:r>
            <a:endParaRPr/>
          </a:p>
          <a:p>
            <a:pPr indent="-342900" lvl="0" marL="457200" rtl="0" algn="l">
              <a:spcBef>
                <a:spcPts val="0"/>
              </a:spcBef>
              <a:spcAft>
                <a:spcPts val="0"/>
              </a:spcAft>
              <a:buSzPts val="1800"/>
              <a:buChar char="●"/>
            </a:pPr>
            <a:r>
              <a:rPr lang="en"/>
              <a:t>Some money must be kept as cash to trade.</a:t>
            </a:r>
            <a:endParaRPr/>
          </a:p>
          <a:p>
            <a:pPr indent="-342900" lvl="0" marL="457200" rtl="0" algn="l">
              <a:spcBef>
                <a:spcPts val="0"/>
              </a:spcBef>
              <a:spcAft>
                <a:spcPts val="0"/>
              </a:spcAft>
              <a:buSzPts val="1800"/>
              <a:buChar char="●"/>
            </a:pPr>
            <a:r>
              <a:rPr lang="en"/>
              <a:t>Only short term rewards for mutual fund managers.</a:t>
            </a:r>
            <a:endParaRPr/>
          </a:p>
          <a:p>
            <a:pPr indent="-342900" lvl="0" marL="457200" rtl="0" algn="l">
              <a:spcBef>
                <a:spcPts val="0"/>
              </a:spcBef>
              <a:spcAft>
                <a:spcPts val="0"/>
              </a:spcAft>
              <a:buSzPts val="1800"/>
              <a:buChar char="●"/>
            </a:pPr>
            <a:r>
              <a:rPr lang="en"/>
              <a:t>Active management is even worse in taxable accounts because selling stock (as active managing demands) triggers early capital gains taxes that erode earnings even more.</a:t>
            </a:r>
            <a:endParaRPr/>
          </a:p>
          <a:p>
            <a:pPr indent="0" lvl="0" marL="0" rtl="0" algn="l">
              <a:spcBef>
                <a:spcPts val="1600"/>
              </a:spcBef>
              <a:spcAft>
                <a:spcPts val="1600"/>
              </a:spcAft>
              <a:buNone/>
            </a:pPr>
            <a:r>
              <a:rPr lang="en" u="sng"/>
              <a:t>MORAL: Passive investing is much better than active investing, even if it seems like it should be the other way around.</a:t>
            </a:r>
            <a:endParaRPr u="sng"/>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Effect filter="fade" transition="in">
                                      <p:cBhvr>
                                        <p:cTn dur="1000"/>
                                        <p:tgtEl>
                                          <p:spTgt spid="1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Effect filter="fade" transition="in">
                                      <p:cBhvr>
                                        <p:cTn dur="1000"/>
                                        <p:tgtEl>
                                          <p:spTgt spid="1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animEffect filter="fade" transition="in">
                                      <p:cBhvr>
                                        <p:cTn dur="1000"/>
                                        <p:tgtEl>
                                          <p:spTgt spid="17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animEffect filter="fade" transition="in">
                                      <p:cBhvr>
                                        <p:cTn dur="1000"/>
                                        <p:tgtEl>
                                          <p:spTgt spid="17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animEffect filter="fade" transition="in">
                                      <p:cBhvr>
                                        <p:cTn dur="1000"/>
                                        <p:tgtEl>
                                          <p:spTgt spid="17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animEffect filter="fade" transition="in">
                                      <p:cBhvr>
                                        <p:cTn dur="1000"/>
                                        <p:tgtEl>
                                          <p:spTgt spid="17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6" st="6"/>
                                            </p:txEl>
                                          </p:spTgt>
                                        </p:tgtEl>
                                        <p:attrNameLst>
                                          <p:attrName>style.visibility</p:attrName>
                                        </p:attrNameLst>
                                      </p:cBhvr>
                                      <p:to>
                                        <p:strVal val="visible"/>
                                      </p:to>
                                    </p:set>
                                    <p:animEffect filter="fade" transition="in">
                                      <p:cBhvr>
                                        <p:cTn dur="1000"/>
                                        <p:tgtEl>
                                          <p:spTgt spid="17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7" st="7"/>
                                            </p:txEl>
                                          </p:spTgt>
                                        </p:tgtEl>
                                        <p:attrNameLst>
                                          <p:attrName>style.visibility</p:attrName>
                                        </p:attrNameLst>
                                      </p:cBhvr>
                                      <p:to>
                                        <p:strVal val="visible"/>
                                      </p:to>
                                    </p:set>
                                    <p:animEffect filter="fade" transition="in">
                                      <p:cBhvr>
                                        <p:cTn dur="1000"/>
                                        <p:tgtEl>
                                          <p:spTgt spid="17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I Got a Good Job.  Now What?</a:t>
            </a:r>
            <a:endParaRPr/>
          </a:p>
        </p:txBody>
      </p:sp>
      <p:sp>
        <p:nvSpPr>
          <p:cNvPr id="178" name="Google Shape;178;p29"/>
          <p:cNvSpPr txBox="1"/>
          <p:nvPr>
            <p:ph idx="1" type="body"/>
          </p:nvPr>
        </p:nvSpPr>
        <p:spPr>
          <a:xfrm>
            <a:off x="311700" y="728527"/>
            <a:ext cx="8520600" cy="441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If your company provides a 401(k) match, max this out!  This is free money. It’s like giving yourself a raise.  This is your first financial priority.</a:t>
            </a:r>
            <a:endParaRPr/>
          </a:p>
          <a:p>
            <a:pPr indent="-342900" lvl="0" marL="457200" rtl="0" algn="l">
              <a:spcBef>
                <a:spcPts val="0"/>
              </a:spcBef>
              <a:spcAft>
                <a:spcPts val="0"/>
              </a:spcAft>
              <a:buSzPts val="1800"/>
              <a:buChar char="●"/>
            </a:pPr>
            <a:r>
              <a:rPr lang="en"/>
              <a:t>If you have credit card debt, get a plan to pay it off very quickly.  Then pay off your college loans.  Pay off the debt with the highest interest rates first.  Debt with an interest rate over 8% is particularly bad.</a:t>
            </a:r>
            <a:endParaRPr/>
          </a:p>
          <a:p>
            <a:pPr indent="-342900" lvl="0" marL="457200" rtl="0" algn="l">
              <a:spcBef>
                <a:spcPts val="0"/>
              </a:spcBef>
              <a:spcAft>
                <a:spcPts val="0"/>
              </a:spcAft>
              <a:buSzPts val="1800"/>
              <a:buChar char="●"/>
            </a:pPr>
            <a:r>
              <a:rPr lang="en"/>
              <a:t>Divert what you can to your 401(k) plan </a:t>
            </a:r>
            <a:r>
              <a:rPr i="1" lang="en"/>
              <a:t>before</a:t>
            </a:r>
            <a:r>
              <a:rPr lang="en"/>
              <a:t> you see your first paycheck.</a:t>
            </a:r>
            <a:endParaRPr/>
          </a:p>
          <a:p>
            <a:pPr indent="-342900" lvl="1" marL="914400" rtl="0" algn="l">
              <a:spcBef>
                <a:spcPts val="0"/>
              </a:spcBef>
              <a:spcAft>
                <a:spcPts val="0"/>
              </a:spcAft>
              <a:buSzPts val="1800"/>
              <a:buChar char="○"/>
            </a:pPr>
            <a:r>
              <a:rPr lang="en" sz="1800"/>
              <a:t>Use auto-</a:t>
            </a:r>
            <a:r>
              <a:rPr lang="en" sz="1800">
                <a:solidFill>
                  <a:schemeClr val="dk1"/>
                </a:solidFill>
              </a:rPr>
              <a:t>enrollment</a:t>
            </a:r>
            <a:r>
              <a:rPr lang="en" sz="1800"/>
              <a:t> and/or auto-</a:t>
            </a:r>
            <a:r>
              <a:rPr lang="en" sz="1800">
                <a:solidFill>
                  <a:schemeClr val="dk1"/>
                </a:solidFill>
              </a:rPr>
              <a:t>escalation</a:t>
            </a:r>
            <a:r>
              <a:rPr lang="en" sz="1800"/>
              <a:t> if your company has them.</a:t>
            </a:r>
            <a:endParaRPr sz="1800"/>
          </a:p>
          <a:p>
            <a:pPr indent="-342900" lvl="0" marL="457200" rtl="0" algn="l">
              <a:spcBef>
                <a:spcPts val="0"/>
              </a:spcBef>
              <a:spcAft>
                <a:spcPts val="0"/>
              </a:spcAft>
              <a:buSzPts val="1800"/>
              <a:buChar char="●"/>
            </a:pPr>
            <a:r>
              <a:rPr lang="en"/>
              <a:t>How much should you be putting away for retirement?</a:t>
            </a:r>
            <a:endParaRPr/>
          </a:p>
          <a:p>
            <a:pPr indent="-342900" lvl="1" marL="914400" rtl="0" algn="l">
              <a:spcBef>
                <a:spcPts val="0"/>
              </a:spcBef>
              <a:spcAft>
                <a:spcPts val="0"/>
              </a:spcAft>
              <a:buSzPts val="1800"/>
              <a:buChar char="○"/>
            </a:pPr>
            <a:r>
              <a:rPr b="1" lang="en" sz="1800"/>
              <a:t>At least 15</a:t>
            </a:r>
            <a:r>
              <a:rPr b="1" lang="en" sz="1800"/>
              <a:t>% of your salary. </a:t>
            </a:r>
            <a:r>
              <a:rPr lang="en" sz="1800"/>
              <a:t> </a:t>
            </a:r>
            <a:endParaRPr sz="1800"/>
          </a:p>
          <a:p>
            <a:pPr indent="-342900" lvl="1" marL="914400" rtl="0" algn="l">
              <a:spcBef>
                <a:spcPts val="0"/>
              </a:spcBef>
              <a:spcAft>
                <a:spcPts val="0"/>
              </a:spcAft>
              <a:buSzPts val="1800"/>
              <a:buChar char="○"/>
            </a:pPr>
            <a:r>
              <a:rPr b="1" lang="en" sz="1800"/>
              <a:t>No kidding.</a:t>
            </a:r>
            <a:endParaRPr b="1"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1000"/>
                                        <p:tgtEl>
                                          <p:spTgt spid="1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Effect filter="fade" transition="in">
                                      <p:cBhvr>
                                        <p:cTn dur="1000"/>
                                        <p:tgtEl>
                                          <p:spTgt spid="1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Effect filter="fade" transition="in">
                                      <p:cBhvr>
                                        <p:cTn dur="1000"/>
                                        <p:tgtEl>
                                          <p:spTgt spid="1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animEffect filter="fade" transition="in">
                                      <p:cBhvr>
                                        <p:cTn dur="1000"/>
                                        <p:tgtEl>
                                          <p:spTgt spid="1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4" st="4"/>
                                            </p:txEl>
                                          </p:spTgt>
                                        </p:tgtEl>
                                        <p:attrNameLst>
                                          <p:attrName>style.visibility</p:attrName>
                                        </p:attrNameLst>
                                      </p:cBhvr>
                                      <p:to>
                                        <p:strVal val="visible"/>
                                      </p:to>
                                    </p:set>
                                    <p:animEffect filter="fade" transition="in">
                                      <p:cBhvr>
                                        <p:cTn dur="1000"/>
                                        <p:tgtEl>
                                          <p:spTgt spid="17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5" st="5"/>
                                            </p:txEl>
                                          </p:spTgt>
                                        </p:tgtEl>
                                        <p:attrNameLst>
                                          <p:attrName>style.visibility</p:attrName>
                                        </p:attrNameLst>
                                      </p:cBhvr>
                                      <p:to>
                                        <p:strVal val="visible"/>
                                      </p:to>
                                    </p:set>
                                    <p:animEffect filter="fade" transition="in">
                                      <p:cBhvr>
                                        <p:cTn dur="1000"/>
                                        <p:tgtEl>
                                          <p:spTgt spid="17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6" st="6"/>
                                            </p:txEl>
                                          </p:spTgt>
                                        </p:tgtEl>
                                        <p:attrNameLst>
                                          <p:attrName>style.visibility</p:attrName>
                                        </p:attrNameLst>
                                      </p:cBhvr>
                                      <p:to>
                                        <p:strVal val="visible"/>
                                      </p:to>
                                    </p:set>
                                    <p:animEffect filter="fade" transition="in">
                                      <p:cBhvr>
                                        <p:cTn dur="1000"/>
                                        <p:tgtEl>
                                          <p:spTgt spid="17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funds should I use?</a:t>
            </a:r>
            <a:endParaRPr/>
          </a:p>
        </p:txBody>
      </p:sp>
      <p:sp>
        <p:nvSpPr>
          <p:cNvPr id="184" name="Google Shape;184;p30"/>
          <p:cNvSpPr txBox="1"/>
          <p:nvPr>
            <p:ph idx="1" type="body"/>
          </p:nvPr>
        </p:nvSpPr>
        <p:spPr>
          <a:xfrm>
            <a:off x="311700" y="728527"/>
            <a:ext cx="8520600" cy="44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company will provide a whole bunch of mutual fund options for your 401(k). Which should you use?</a:t>
            </a:r>
            <a:endParaRPr/>
          </a:p>
          <a:p>
            <a:pPr indent="-342900" lvl="0" marL="457200" rtl="0" algn="l">
              <a:spcBef>
                <a:spcPts val="1600"/>
              </a:spcBef>
              <a:spcAft>
                <a:spcPts val="0"/>
              </a:spcAft>
              <a:buSzPts val="1800"/>
              <a:buChar char="●"/>
            </a:pPr>
            <a:r>
              <a:rPr lang="en"/>
              <a:t>Only use passive funds.  How do you know if its passive?  The expense ratio of the fund (which must be provided to you by law) will be less than 0.15% per year.</a:t>
            </a:r>
            <a:endParaRPr/>
          </a:p>
          <a:p>
            <a:pPr indent="-342900" lvl="0" marL="457200" rtl="0" algn="l">
              <a:spcBef>
                <a:spcPts val="0"/>
              </a:spcBef>
              <a:spcAft>
                <a:spcPts val="0"/>
              </a:spcAft>
              <a:buSzPts val="1800"/>
              <a:buChar char="●"/>
            </a:pPr>
            <a:r>
              <a:rPr lang="en"/>
              <a:t>An easy way to invest: use a passive “target date fund” like Vanguard’s if it’s available.  You just put everything into it, and you’re good.</a:t>
            </a:r>
            <a:endParaRPr/>
          </a:p>
          <a:p>
            <a:pPr indent="-342900" lvl="0" marL="457200" rtl="0" algn="l">
              <a:spcBef>
                <a:spcPts val="0"/>
              </a:spcBef>
              <a:spcAft>
                <a:spcPts val="0"/>
              </a:spcAft>
              <a:buSzPts val="1800"/>
              <a:buChar char="●"/>
            </a:pPr>
            <a:r>
              <a:rPr lang="en"/>
              <a:t>If that’s not available, you can likely mimic a target date fund by using the passive index funds that are likely available in your 401(k) and the charts on the next slide.</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Effect filter="fade" transition="in">
                                      <p:cBhvr>
                                        <p:cTn dur="1000"/>
                                        <p:tgtEl>
                                          <p:spTgt spid="1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animEffect filter="fade" transition="in">
                                      <p:cBhvr>
                                        <p:cTn dur="1000"/>
                                        <p:tgtEl>
                                          <p:spTgt spid="1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animEffect filter="fade" transition="in">
                                      <p:cBhvr>
                                        <p:cTn dur="1000"/>
                                        <p:tgtEl>
                                          <p:spTgt spid="1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animEffect filter="fade" transition="in">
                                      <p:cBhvr>
                                        <p:cTn dur="1000"/>
                                        <p:tgtEl>
                                          <p:spTgt spid="18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4" st="4"/>
                                            </p:txEl>
                                          </p:spTgt>
                                        </p:tgtEl>
                                        <p:attrNameLst>
                                          <p:attrName>style.visibility</p:attrName>
                                        </p:attrNameLst>
                                      </p:cBhvr>
                                      <p:to>
                                        <p:strVal val="visible"/>
                                      </p:to>
                                    </p:set>
                                    <p:animEffect filter="fade" transition="in">
                                      <p:cBhvr>
                                        <p:cTn dur="1000"/>
                                        <p:tgtEl>
                                          <p:spTgt spid="18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176850" y="0"/>
            <a:ext cx="8655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Asset Classes in Target Date Funds</a:t>
            </a:r>
            <a:endParaRPr/>
          </a:p>
        </p:txBody>
      </p:sp>
      <p:pic>
        <p:nvPicPr>
          <p:cNvPr id="190" name="Google Shape;190;p31"/>
          <p:cNvPicPr preferRelativeResize="0"/>
          <p:nvPr/>
        </p:nvPicPr>
        <p:blipFill>
          <a:blip r:embed="rId3">
            <a:alphaModFix/>
          </a:blip>
          <a:stretch>
            <a:fillRect/>
          </a:stretch>
        </p:blipFill>
        <p:spPr>
          <a:xfrm>
            <a:off x="463650" y="2118049"/>
            <a:ext cx="8081699" cy="1399975"/>
          </a:xfrm>
          <a:prstGeom prst="rect">
            <a:avLst/>
          </a:prstGeom>
          <a:noFill/>
          <a:ln>
            <a:noFill/>
          </a:ln>
        </p:spPr>
      </p:pic>
      <p:sp>
        <p:nvSpPr>
          <p:cNvPr id="191" name="Google Shape;191;p31"/>
          <p:cNvSpPr txBox="1"/>
          <p:nvPr/>
        </p:nvSpPr>
        <p:spPr>
          <a:xfrm>
            <a:off x="231150" y="671825"/>
            <a:ext cx="8263200" cy="12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aleway"/>
                <a:ea typeface="Raleway"/>
                <a:cs typeface="Raleway"/>
                <a:sym typeface="Raleway"/>
              </a:rPr>
              <a:t>Target Date Funds are the financial industry’s best advice for which asset classes to have in your 401(k) as you age.  </a:t>
            </a:r>
            <a:endParaRPr sz="1800">
              <a:latin typeface="Raleway"/>
              <a:ea typeface="Raleway"/>
              <a:cs typeface="Raleway"/>
              <a:sym typeface="Raleway"/>
            </a:endParaRPr>
          </a:p>
          <a:p>
            <a:pPr indent="0" lvl="0" marL="0" rtl="0" algn="l">
              <a:spcBef>
                <a:spcPts val="0"/>
              </a:spcBef>
              <a:spcAft>
                <a:spcPts val="0"/>
              </a:spcAft>
              <a:buNone/>
            </a:pPr>
            <a:r>
              <a:t/>
            </a:r>
            <a:endParaRPr sz="1800">
              <a:latin typeface="Raleway"/>
              <a:ea typeface="Raleway"/>
              <a:cs typeface="Raleway"/>
              <a:sym typeface="Raleway"/>
            </a:endParaRPr>
          </a:p>
          <a:p>
            <a:pPr indent="0" lvl="0" marL="0" rtl="0" algn="l">
              <a:spcBef>
                <a:spcPts val="0"/>
              </a:spcBef>
              <a:spcAft>
                <a:spcPts val="0"/>
              </a:spcAft>
              <a:buNone/>
            </a:pPr>
            <a:r>
              <a:rPr lang="en" sz="1800">
                <a:latin typeface="Raleway"/>
                <a:ea typeface="Raleway"/>
                <a:cs typeface="Raleway"/>
                <a:sym typeface="Raleway"/>
              </a:rPr>
              <a:t>Here’s Vanguard’s suggestions:</a:t>
            </a:r>
            <a:endParaRPr sz="1800">
              <a:latin typeface="Raleway"/>
              <a:ea typeface="Raleway"/>
              <a:cs typeface="Raleway"/>
              <a:sym typeface="Raleway"/>
            </a:endParaRPr>
          </a:p>
        </p:txBody>
      </p:sp>
      <p:sp>
        <p:nvSpPr>
          <p:cNvPr id="192" name="Google Shape;192;p31"/>
          <p:cNvSpPr txBox="1"/>
          <p:nvPr/>
        </p:nvSpPr>
        <p:spPr>
          <a:xfrm>
            <a:off x="231150" y="3633600"/>
            <a:ext cx="8263200" cy="12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aleway"/>
                <a:ea typeface="Raleway"/>
                <a:cs typeface="Raleway"/>
                <a:sym typeface="Raleway"/>
              </a:rPr>
              <a:t>Other companies use similar, but not identical, allocations.  </a:t>
            </a:r>
            <a:endParaRPr sz="1800">
              <a:latin typeface="Raleway"/>
              <a:ea typeface="Raleway"/>
              <a:cs typeface="Raleway"/>
              <a:sym typeface="Raleway"/>
            </a:endParaRPr>
          </a:p>
          <a:p>
            <a:pPr indent="0" lvl="0" marL="0" rtl="0" algn="l">
              <a:spcBef>
                <a:spcPts val="0"/>
              </a:spcBef>
              <a:spcAft>
                <a:spcPts val="0"/>
              </a:spcAft>
              <a:buNone/>
            </a:pPr>
            <a:r>
              <a:t/>
            </a:r>
            <a:endParaRPr sz="1800">
              <a:latin typeface="Raleway"/>
              <a:ea typeface="Raleway"/>
              <a:cs typeface="Raleway"/>
              <a:sym typeface="Raleway"/>
            </a:endParaRPr>
          </a:p>
          <a:p>
            <a:pPr indent="0" lvl="0" marL="0" rtl="0" algn="l">
              <a:spcBef>
                <a:spcPts val="0"/>
              </a:spcBef>
              <a:spcAft>
                <a:spcPts val="0"/>
              </a:spcAft>
              <a:buNone/>
            </a:pPr>
            <a:r>
              <a:rPr lang="en" sz="1800">
                <a:latin typeface="Raleway"/>
                <a:ea typeface="Raleway"/>
                <a:cs typeface="Raleway"/>
                <a:sym typeface="Raleway"/>
              </a:rPr>
              <a:t>The chart above</a:t>
            </a:r>
            <a:r>
              <a:rPr lang="en" sz="1800">
                <a:latin typeface="Raleway"/>
                <a:ea typeface="Raleway"/>
                <a:cs typeface="Raleway"/>
                <a:sym typeface="Raleway"/>
              </a:rPr>
              <a:t> just contains guidelines, so feel free to deviate from it.</a:t>
            </a:r>
            <a:endParaRPr sz="1800">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1000"/>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1000"/>
                                        <p:tgtEl>
                                          <p:spTgt spid="1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Effect filter="fade" transition="in">
                                      <p:cBhvr>
                                        <p:cTn dur="1000"/>
                                        <p:tgtEl>
                                          <p:spTgt spid="19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1000"/>
                                        <p:tgtEl>
                                          <p:spTgt spid="1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1000"/>
                                        <p:tgtEl>
                                          <p:spTgt spid="1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1000"/>
                                        <p:tgtEl>
                                          <p:spTgt spid="19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63" name="Google Shape;63;p14"/>
          <p:cNvSpPr txBox="1"/>
          <p:nvPr>
            <p:ph idx="1" type="body"/>
          </p:nvPr>
        </p:nvSpPr>
        <p:spPr>
          <a:xfrm>
            <a:off x="311700" y="728525"/>
            <a:ext cx="8520600" cy="1526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AutoNum type="arabicPeriod"/>
            </a:pPr>
            <a:r>
              <a:rPr lang="en"/>
              <a:t>Why You Should Invest in a 401(k)</a:t>
            </a:r>
            <a:endParaRPr/>
          </a:p>
          <a:p>
            <a:pPr indent="-342900" lvl="0" marL="457200" rtl="0" algn="l">
              <a:spcBef>
                <a:spcPts val="0"/>
              </a:spcBef>
              <a:spcAft>
                <a:spcPts val="0"/>
              </a:spcAft>
              <a:buClr>
                <a:srgbClr val="000000"/>
              </a:buClr>
              <a:buSzPts val="1800"/>
              <a:buAutoNum type="arabicPeriod"/>
            </a:pPr>
            <a:r>
              <a:rPr lang="en"/>
              <a:t>The Good, The Bad, and The Ugly About The Stock Market</a:t>
            </a:r>
            <a:endParaRPr sz="1200">
              <a:solidFill>
                <a:srgbClr val="000000"/>
              </a:solidFill>
              <a:latin typeface="Raleway"/>
              <a:ea typeface="Raleway"/>
              <a:cs typeface="Raleway"/>
              <a:sym typeface="Raleway"/>
            </a:endParaRPr>
          </a:p>
          <a:p>
            <a:pPr indent="-342900" lvl="0" marL="457200" rtl="0" algn="l">
              <a:spcBef>
                <a:spcPts val="0"/>
              </a:spcBef>
              <a:spcAft>
                <a:spcPts val="0"/>
              </a:spcAft>
              <a:buClr>
                <a:srgbClr val="000000"/>
              </a:buClr>
              <a:buSzPts val="1800"/>
              <a:buAutoNum type="arabicPeriod"/>
            </a:pPr>
            <a:r>
              <a:rPr lang="en"/>
              <a:t>Active vs. Passive Investment Strategies</a:t>
            </a:r>
            <a:endParaRPr/>
          </a:p>
          <a:p>
            <a:pPr indent="-342900" lvl="0" marL="457200" rtl="0" algn="l">
              <a:spcBef>
                <a:spcPts val="0"/>
              </a:spcBef>
              <a:spcAft>
                <a:spcPts val="0"/>
              </a:spcAft>
              <a:buSzPts val="1800"/>
              <a:buAutoNum type="arabicPeriod"/>
            </a:pPr>
            <a:r>
              <a:rPr lang="en"/>
              <a:t>How To Invest When You Start Working</a:t>
            </a:r>
            <a:endParaRPr/>
          </a:p>
        </p:txBody>
      </p:sp>
      <p:sp>
        <p:nvSpPr>
          <p:cNvPr id="64" name="Google Shape;64;p14"/>
          <p:cNvSpPr txBox="1"/>
          <p:nvPr/>
        </p:nvSpPr>
        <p:spPr>
          <a:xfrm>
            <a:off x="311700" y="3929575"/>
            <a:ext cx="8053800" cy="8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t>Many of the charts and graphs here come from the books “A Random Walk Down Wall Street” (2011 edition) and “The Random Walk Guide To Investing” (2003 edition) by Burton Malkiel. Both of these books, especially the latter, are really easy to understand and contain a wealth of well-presented information.</a:t>
            </a:r>
            <a:endParaRPr sz="1000"/>
          </a:p>
          <a:p>
            <a:pPr indent="0" lvl="0" marL="0" rtl="0" algn="l">
              <a:lnSpc>
                <a:spcPct val="115000"/>
              </a:lnSpc>
              <a:spcBef>
                <a:spcPts val="0"/>
              </a:spcBef>
              <a:spcAft>
                <a:spcPts val="0"/>
              </a:spcAft>
              <a:buClr>
                <a:schemeClr val="dk1"/>
              </a:buClr>
              <a:buSzPts val="1100"/>
              <a:buFont typeface="Arial"/>
              <a:buNone/>
            </a:pPr>
            <a:r>
              <a:rPr lang="en" sz="1000"/>
              <a:t>An even more basic version, “Investing Made Simple" by Mike Piper, explains the market quite well in 100 small pages with big type. </a:t>
            </a:r>
            <a:endParaRPr sz="1000"/>
          </a:p>
          <a:p>
            <a:pPr indent="0" lvl="0" marL="0" rtl="0" algn="l">
              <a:lnSpc>
                <a:spcPct val="115000"/>
              </a:lnSpc>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Effect filter="fade" transition="in">
                                      <p:cBhvr>
                                        <p:cTn dur="1000"/>
                                        <p:tgtEl>
                                          <p:spTgt spid="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1" st="1"/>
                                            </p:txEl>
                                          </p:spTgt>
                                        </p:tgtEl>
                                        <p:attrNameLst>
                                          <p:attrName>style.visibility</p:attrName>
                                        </p:attrNameLst>
                                      </p:cBhvr>
                                      <p:to>
                                        <p:strVal val="visible"/>
                                      </p:to>
                                    </p:set>
                                    <p:animEffect filter="fade" transition="in">
                                      <p:cBhvr>
                                        <p:cTn dur="1000"/>
                                        <p:tgtEl>
                                          <p:spTgt spid="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2" st="2"/>
                                            </p:txEl>
                                          </p:spTgt>
                                        </p:tgtEl>
                                        <p:attrNameLst>
                                          <p:attrName>style.visibility</p:attrName>
                                        </p:attrNameLst>
                                      </p:cBhvr>
                                      <p:to>
                                        <p:strVal val="visible"/>
                                      </p:to>
                                    </p:set>
                                    <p:animEffect filter="fade" transition="in">
                                      <p:cBhvr>
                                        <p:cTn dur="1000"/>
                                        <p:tgtEl>
                                          <p:spTgt spid="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3" st="3"/>
                                            </p:txEl>
                                          </p:spTgt>
                                        </p:tgtEl>
                                        <p:attrNameLst>
                                          <p:attrName>style.visibility</p:attrName>
                                        </p:attrNameLst>
                                      </p:cBhvr>
                                      <p:to>
                                        <p:strVal val="visible"/>
                                      </p:to>
                                    </p:set>
                                    <p:animEffect filter="fade" transition="in">
                                      <p:cBhvr>
                                        <p:cTn dur="1000"/>
                                        <p:tgtEl>
                                          <p:spTgt spid="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Traditional 401(k) or Roth 401(k)?</a:t>
            </a:r>
            <a:endParaRPr/>
          </a:p>
        </p:txBody>
      </p:sp>
      <p:sp>
        <p:nvSpPr>
          <p:cNvPr id="198" name="Google Shape;198;p32"/>
          <p:cNvSpPr txBox="1"/>
          <p:nvPr>
            <p:ph idx="1" type="body"/>
          </p:nvPr>
        </p:nvSpPr>
        <p:spPr>
          <a:xfrm>
            <a:off x="311700" y="728527"/>
            <a:ext cx="8520600" cy="44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your company is cool, they will allow a Roth 401(k) option on top of your traditional 401(k).  What’s the difference?</a:t>
            </a:r>
            <a:endParaRPr/>
          </a:p>
          <a:p>
            <a:pPr indent="-342900" lvl="0" marL="457200" rtl="0" algn="l">
              <a:spcBef>
                <a:spcPts val="1600"/>
              </a:spcBef>
              <a:spcAft>
                <a:spcPts val="0"/>
              </a:spcAft>
              <a:buSzPts val="1800"/>
              <a:buChar char="●"/>
            </a:pPr>
            <a:r>
              <a:rPr lang="en"/>
              <a:t>Traditional: No income tax is taken out from the part of your paycheck designated for your 401(k).  But income tax is taken out when you remove money after you’re 59.5 years old. (Don’t remove it before then!)</a:t>
            </a:r>
            <a:endParaRPr/>
          </a:p>
          <a:p>
            <a:pPr indent="-342900" lvl="0" marL="457200" rtl="0" algn="l">
              <a:spcBef>
                <a:spcPts val="0"/>
              </a:spcBef>
              <a:spcAft>
                <a:spcPts val="0"/>
              </a:spcAft>
              <a:buSzPts val="1800"/>
              <a:buChar char="●"/>
            </a:pPr>
            <a:r>
              <a:rPr lang="en"/>
              <a:t>Roth: Income tax is taken from </a:t>
            </a:r>
            <a:r>
              <a:rPr lang="en">
                <a:solidFill>
                  <a:schemeClr val="dk1"/>
                </a:solidFill>
              </a:rPr>
              <a:t>the part of your paycheck designated for your Roth 401(k)</a:t>
            </a:r>
            <a:r>
              <a:rPr lang="en"/>
              <a:t>, but there’s no tax after that (as long as you don’t remove gains until you’re 59.5 years old).</a:t>
            </a:r>
            <a:endParaRPr/>
          </a:p>
          <a:p>
            <a:pPr indent="-342900" lvl="0" marL="457200" rtl="0" algn="l">
              <a:spcBef>
                <a:spcPts val="0"/>
              </a:spcBef>
              <a:spcAft>
                <a:spcPts val="0"/>
              </a:spcAft>
              <a:buSzPts val="1800"/>
              <a:buChar char="●"/>
            </a:pPr>
            <a:r>
              <a:rPr lang="en">
                <a:solidFill>
                  <a:schemeClr val="dk1"/>
                </a:solidFill>
              </a:rPr>
              <a:t>IRAs (Individual Retirement Accounts) and 403(b) accounts work just like (traditional) 401(k)s.  Roth IRAs and Roth 403(b) accounts work just like Roth 401(k)s. Note that you can open your own Roth IRA if your company doesn’t provide one.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1000"/>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1000"/>
                                        <p:tgtEl>
                                          <p:spTgt spid="1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1000"/>
                                        <p:tgtEl>
                                          <p:spTgt spid="1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animEffect filter="fade" transition="in">
                                      <p:cBhvr>
                                        <p:cTn dur="1000"/>
                                        <p:tgtEl>
                                          <p:spTgt spid="19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3"/>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which is best? 401(k) or Roth 401(k)?</a:t>
            </a:r>
            <a:endParaRPr/>
          </a:p>
        </p:txBody>
      </p:sp>
      <p:sp>
        <p:nvSpPr>
          <p:cNvPr id="204" name="Google Shape;204;p33"/>
          <p:cNvSpPr txBox="1"/>
          <p:nvPr>
            <p:ph idx="1" type="body"/>
          </p:nvPr>
        </p:nvSpPr>
        <p:spPr>
          <a:xfrm>
            <a:off x="311700" y="728527"/>
            <a:ext cx="8520600" cy="441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If your income tax rates were the same, there’s no difference between a traditional 401(k) and a Roth 401(k).</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But income tax rates are progressive, meaning you pay higher taxes on higher income brackets, so you want to use the brackets with the lowest tax rates possible. To do that…</a:t>
            </a:r>
            <a:endParaRPr>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Try to put money in Roth 401(k)s early in your career when your tax bracket is lower.</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Aim to have 30-70% of your eventual retirement money in a Roth 401(k) vs. a traditional 401(k), so you’ll have the ability to take out traditional 401(k) money at low tax brackets without being forced into high tax brackets.</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1000"/>
                                        <p:tgtEl>
                                          <p:spTgt spid="2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1000"/>
                                        <p:tgtEl>
                                          <p:spTgt spid="2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Effect filter="fade" transition="in">
                                      <p:cBhvr>
                                        <p:cTn dur="1000"/>
                                        <p:tgtEl>
                                          <p:spTgt spid="2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animEffect filter="fade" transition="in">
                                      <p:cBhvr>
                                        <p:cTn dur="1000"/>
                                        <p:tgtEl>
                                          <p:spTgt spid="20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8" name="Shape 208"/>
        <p:cNvGrpSpPr/>
        <p:nvPr/>
      </p:nvGrpSpPr>
      <p:grpSpPr>
        <a:xfrm>
          <a:off x="0" y="0"/>
          <a:ext cx="0" cy="0"/>
          <a:chOff x="0" y="0"/>
          <a:chExt cx="0" cy="0"/>
        </a:xfrm>
      </p:grpSpPr>
      <p:sp>
        <p:nvSpPr>
          <p:cNvPr id="209" name="Google Shape;209;p34"/>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Company Stock</a:t>
            </a:r>
            <a:endParaRPr/>
          </a:p>
        </p:txBody>
      </p:sp>
      <p:sp>
        <p:nvSpPr>
          <p:cNvPr id="210" name="Google Shape;210;p34"/>
          <p:cNvSpPr txBox="1"/>
          <p:nvPr>
            <p:ph idx="1" type="body"/>
          </p:nvPr>
        </p:nvSpPr>
        <p:spPr>
          <a:xfrm>
            <a:off x="311700" y="728527"/>
            <a:ext cx="8520600" cy="44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your company offers its company stock in your retirement plan, do not use it. If the company goes downhill, you’ll lose your job and, at the same time, your retirement will get nailed.</a:t>
            </a:r>
            <a:endParaRPr/>
          </a:p>
          <a:p>
            <a:pPr indent="0" lvl="0" marL="0" rtl="0" algn="l">
              <a:spcBef>
                <a:spcPts val="1600"/>
              </a:spcBef>
              <a:spcAft>
                <a:spcPts val="1600"/>
              </a:spcAft>
              <a:buNone/>
            </a:pPr>
            <a:r>
              <a:rPr lang="en"/>
              <a:t>If your company offers stock outside your retirement plan at a discount (usually 15%) and you have extra money, you can buy it, but after holding that stock for two years, sell it and put the money into a good passive index fund.  You need to wait two years to minimize taxes.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1000"/>
                                        <p:tgtEl>
                                          <p:spTgt spid="2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animEffect filter="fade" transition="in">
                                      <p:cBhvr>
                                        <p:cTn dur="1000"/>
                                        <p:tgtEl>
                                          <p:spTgt spid="21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5"/>
          <p:cNvSpPr txBox="1"/>
          <p:nvPr>
            <p:ph type="title"/>
          </p:nvPr>
        </p:nvSpPr>
        <p:spPr>
          <a:xfrm>
            <a:off x="311700" y="0"/>
            <a:ext cx="8520600" cy="168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conclusion, if you don’t plan for retirement early, your best hope for happiness is the destruction of Earth.</a:t>
            </a:r>
            <a:endParaRPr/>
          </a:p>
        </p:txBody>
      </p:sp>
      <p:pic>
        <p:nvPicPr>
          <p:cNvPr id="216" name="Google Shape;216;p35"/>
          <p:cNvPicPr preferRelativeResize="0"/>
          <p:nvPr/>
        </p:nvPicPr>
        <p:blipFill>
          <a:blip r:embed="rId3">
            <a:alphaModFix/>
          </a:blip>
          <a:stretch>
            <a:fillRect/>
          </a:stretch>
        </p:blipFill>
        <p:spPr>
          <a:xfrm>
            <a:off x="4471475" y="1874500"/>
            <a:ext cx="2353575" cy="2972400"/>
          </a:xfrm>
          <a:prstGeom prst="rect">
            <a:avLst/>
          </a:prstGeom>
          <a:noFill/>
          <a:ln>
            <a:noFill/>
          </a:ln>
        </p:spPr>
      </p:pic>
      <p:sp>
        <p:nvSpPr>
          <p:cNvPr id="217" name="Google Shape;217;p35"/>
          <p:cNvSpPr txBox="1"/>
          <p:nvPr/>
        </p:nvSpPr>
        <p:spPr>
          <a:xfrm>
            <a:off x="2568550" y="2144700"/>
            <a:ext cx="1785000" cy="4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aleway"/>
                <a:ea typeface="Raleway"/>
                <a:cs typeface="Raleway"/>
                <a:sym typeface="Raleway"/>
              </a:rPr>
              <a:t>A case in point:</a:t>
            </a:r>
            <a:endParaRPr sz="1800">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223" name="Google Shape;223;p36"/>
          <p:cNvSpPr txBox="1"/>
          <p:nvPr>
            <p:ph idx="1" type="body"/>
          </p:nvPr>
        </p:nvSpPr>
        <p:spPr>
          <a:xfrm>
            <a:off x="311700" y="728527"/>
            <a:ext cx="8520600" cy="441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Dow during the Great Depression</a:t>
            </a:r>
            <a:endParaRPr/>
          </a:p>
        </p:txBody>
      </p:sp>
      <p:pic>
        <p:nvPicPr>
          <p:cNvPr id="229" name="Google Shape;229;p37"/>
          <p:cNvPicPr preferRelativeResize="0"/>
          <p:nvPr/>
        </p:nvPicPr>
        <p:blipFill>
          <a:blip r:embed="rId3">
            <a:alphaModFix/>
          </a:blip>
          <a:stretch>
            <a:fillRect/>
          </a:stretch>
        </p:blipFill>
        <p:spPr>
          <a:xfrm>
            <a:off x="1046937" y="659325"/>
            <a:ext cx="7050126" cy="4331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223975" y="0"/>
            <a:ext cx="860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Active strategy: Mutual Fund Managers</a:t>
            </a:r>
            <a:endParaRPr/>
          </a:p>
        </p:txBody>
      </p:sp>
      <p:sp>
        <p:nvSpPr>
          <p:cNvPr id="235" name="Google Shape;235;p38"/>
          <p:cNvSpPr txBox="1"/>
          <p:nvPr>
            <p:ph idx="1" type="body"/>
          </p:nvPr>
        </p:nvSpPr>
        <p:spPr>
          <a:xfrm>
            <a:off x="311700" y="728524"/>
            <a:ext cx="8520600" cy="133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Buy active mutual funds, because mutual fund managers are experts at stock trading - that’s why they have their jobs!  </a:t>
            </a:r>
            <a:endParaRPr/>
          </a:p>
          <a:p>
            <a:pPr indent="0" lvl="0" marL="0" rtl="0" algn="l">
              <a:spcBef>
                <a:spcPts val="1600"/>
              </a:spcBef>
              <a:spcAft>
                <a:spcPts val="1600"/>
              </a:spcAft>
              <a:buNone/>
            </a:pPr>
            <a:r>
              <a:rPr lang="en"/>
              <a:t>And look how well they do their jobs...</a:t>
            </a:r>
            <a:endParaRPr/>
          </a:p>
        </p:txBody>
      </p:sp>
      <p:pic>
        <p:nvPicPr>
          <p:cNvPr id="236" name="Google Shape;236;p38"/>
          <p:cNvPicPr preferRelativeResize="0"/>
          <p:nvPr/>
        </p:nvPicPr>
        <p:blipFill>
          <a:blip r:embed="rId3">
            <a:alphaModFix/>
          </a:blip>
          <a:stretch>
            <a:fillRect/>
          </a:stretch>
        </p:blipFill>
        <p:spPr>
          <a:xfrm>
            <a:off x="1839450" y="2249125"/>
            <a:ext cx="5377249" cy="1396550"/>
          </a:xfrm>
          <a:prstGeom prst="rect">
            <a:avLst/>
          </a:prstGeom>
          <a:noFill/>
          <a:ln>
            <a:noFill/>
          </a:ln>
        </p:spPr>
      </p:pic>
      <p:sp>
        <p:nvSpPr>
          <p:cNvPr id="237" name="Google Shape;237;p38"/>
          <p:cNvSpPr txBox="1"/>
          <p:nvPr/>
        </p:nvSpPr>
        <p:spPr>
          <a:xfrm>
            <a:off x="311700" y="3901650"/>
            <a:ext cx="8520600" cy="5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aleway"/>
                <a:ea typeface="Raleway"/>
                <a:cs typeface="Raleway"/>
                <a:sym typeface="Raleway"/>
              </a:rPr>
              <a:t>Okay, that kinda blows, but that’s just one asset class.  What about the others?</a:t>
            </a:r>
            <a:endParaRPr sz="1800">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1000"/>
                                        <p:tgtEl>
                                          <p:spTgt spid="2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animEffect filter="fade" transition="in">
                                      <p:cBhvr>
                                        <p:cTn dur="1000"/>
                                        <p:tgtEl>
                                          <p:spTgt spid="23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1" name="Shape 241"/>
        <p:cNvGrpSpPr/>
        <p:nvPr/>
      </p:nvGrpSpPr>
      <p:grpSpPr>
        <a:xfrm>
          <a:off x="0" y="0"/>
          <a:ext cx="0" cy="0"/>
          <a:chOff x="0" y="0"/>
          <a:chExt cx="0" cy="0"/>
        </a:xfrm>
      </p:grpSpPr>
      <p:sp>
        <p:nvSpPr>
          <p:cNvPr id="242" name="Google Shape;242;p39"/>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others...</a:t>
            </a:r>
            <a:endParaRPr/>
          </a:p>
        </p:txBody>
      </p:sp>
      <p:pic>
        <p:nvPicPr>
          <p:cNvPr id="243" name="Google Shape;243;p39"/>
          <p:cNvPicPr preferRelativeResize="0"/>
          <p:nvPr/>
        </p:nvPicPr>
        <p:blipFill>
          <a:blip r:embed="rId3">
            <a:alphaModFix/>
          </a:blip>
          <a:stretch>
            <a:fillRect/>
          </a:stretch>
        </p:blipFill>
        <p:spPr>
          <a:xfrm>
            <a:off x="1251088" y="732825"/>
            <a:ext cx="6641834" cy="426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AutoNum type="arabicPeriod"/>
            </a:pPr>
            <a:r>
              <a:rPr lang="en"/>
              <a:t>Why Invest in a 401(k)? </a:t>
            </a:r>
            <a:endParaRPr/>
          </a:p>
        </p:txBody>
      </p:sp>
      <p:pic>
        <p:nvPicPr>
          <p:cNvPr id="70" name="Google Shape;70;p15"/>
          <p:cNvPicPr preferRelativeResize="0"/>
          <p:nvPr/>
        </p:nvPicPr>
        <p:blipFill>
          <a:blip r:embed="rId3">
            <a:alphaModFix/>
          </a:blip>
          <a:stretch>
            <a:fillRect/>
          </a:stretch>
        </p:blipFill>
        <p:spPr>
          <a:xfrm>
            <a:off x="2437125" y="1956925"/>
            <a:ext cx="4269738" cy="3851191"/>
          </a:xfrm>
          <a:prstGeom prst="rect">
            <a:avLst/>
          </a:prstGeom>
          <a:noFill/>
          <a:ln>
            <a:noFill/>
          </a:ln>
        </p:spPr>
      </p:pic>
      <p:sp>
        <p:nvSpPr>
          <p:cNvPr id="71" name="Google Shape;71;p15"/>
          <p:cNvSpPr txBox="1"/>
          <p:nvPr/>
        </p:nvSpPr>
        <p:spPr>
          <a:xfrm>
            <a:off x="604800" y="646100"/>
            <a:ext cx="8058000" cy="12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aleway"/>
                <a:ea typeface="Raleway"/>
                <a:cs typeface="Raleway"/>
                <a:sym typeface="Raleway"/>
              </a:rPr>
              <a:t>Two employees invest $5000 per year, growing at 8% per year.</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latin typeface="Raleway"/>
                <a:ea typeface="Raleway"/>
                <a:cs typeface="Raleway"/>
                <a:sym typeface="Raleway"/>
              </a:rPr>
              <a:t>One invests </a:t>
            </a:r>
            <a:r>
              <a:rPr lang="en" sz="1800">
                <a:solidFill>
                  <a:schemeClr val="dk1"/>
                </a:solidFill>
                <a:latin typeface="Raleway"/>
                <a:ea typeface="Raleway"/>
                <a:cs typeface="Raleway"/>
                <a:sym typeface="Raleway"/>
              </a:rPr>
              <a:t>in a 401(k) through their workplace.</a:t>
            </a:r>
            <a:r>
              <a:rPr lang="en" sz="1800">
                <a:latin typeface="Raleway"/>
                <a:ea typeface="Raleway"/>
                <a:cs typeface="Raleway"/>
                <a:sym typeface="Raleway"/>
              </a:rPr>
              <a:t> </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solidFill>
                  <a:schemeClr val="dk1"/>
                </a:solidFill>
                <a:latin typeface="Raleway"/>
                <a:ea typeface="Raleway"/>
                <a:cs typeface="Raleway"/>
                <a:sym typeface="Raleway"/>
              </a:rPr>
              <a:t>The other invests in a normal taxable account outside their workplace and triggers taxable gains every year, which are taxed at 28%.  </a:t>
            </a:r>
            <a:endParaRPr sz="1800">
              <a:solidFill>
                <a:schemeClr val="dk1"/>
              </a:solidFill>
              <a:latin typeface="Raleway"/>
              <a:ea typeface="Raleway"/>
              <a:cs typeface="Raleway"/>
              <a:sym typeface="Raleway"/>
            </a:endParaRPr>
          </a:p>
          <a:p>
            <a:pPr indent="0" lvl="0" marL="457200" rtl="0" algn="l">
              <a:spcBef>
                <a:spcPts val="0"/>
              </a:spcBef>
              <a:spcAft>
                <a:spcPts val="0"/>
              </a:spcAft>
              <a:buNone/>
            </a:pPr>
            <a:r>
              <a:t/>
            </a:r>
            <a:endParaRPr sz="1800">
              <a:latin typeface="Raleway"/>
              <a:ea typeface="Raleway"/>
              <a:cs typeface="Raleway"/>
              <a:sym typeface="Raleway"/>
            </a:endParaRPr>
          </a:p>
          <a:p>
            <a:pPr indent="0" lvl="0" marL="0" rtl="0" algn="l">
              <a:spcBef>
                <a:spcPts val="0"/>
              </a:spcBef>
              <a:spcAft>
                <a:spcPts val="0"/>
              </a:spcAft>
              <a:buNone/>
            </a:pPr>
            <a:r>
              <a:t/>
            </a:r>
            <a:endParaRPr/>
          </a:p>
        </p:txBody>
      </p:sp>
      <p:sp>
        <p:nvSpPr>
          <p:cNvPr id="72" name="Google Shape;72;p15"/>
          <p:cNvSpPr txBox="1"/>
          <p:nvPr/>
        </p:nvSpPr>
        <p:spPr>
          <a:xfrm>
            <a:off x="604800" y="1837050"/>
            <a:ext cx="1797300" cy="9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aleway"/>
                <a:ea typeface="Raleway"/>
                <a:cs typeface="Raleway"/>
                <a:sym typeface="Raleway"/>
              </a:rPr>
              <a:t>What happens after 45 years?</a:t>
            </a:r>
            <a:endParaRPr sz="1800">
              <a:latin typeface="Raleway"/>
              <a:ea typeface="Raleway"/>
              <a:cs typeface="Raleway"/>
              <a:sym typeface="Raleway"/>
            </a:endParaRPr>
          </a:p>
        </p:txBody>
      </p:sp>
      <p:sp>
        <p:nvSpPr>
          <p:cNvPr id="73" name="Google Shape;73;p15"/>
          <p:cNvSpPr txBox="1"/>
          <p:nvPr/>
        </p:nvSpPr>
        <p:spPr>
          <a:xfrm>
            <a:off x="6701700" y="3184325"/>
            <a:ext cx="1894800" cy="16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aleway"/>
                <a:ea typeface="Raleway"/>
                <a:cs typeface="Raleway"/>
                <a:sym typeface="Raleway"/>
              </a:rPr>
              <a:t>The 401(k) is worth almost </a:t>
            </a:r>
            <a:r>
              <a:rPr b="1" lang="en" sz="1800">
                <a:latin typeface="Raleway"/>
                <a:ea typeface="Raleway"/>
                <a:cs typeface="Raleway"/>
                <a:sym typeface="Raleway"/>
              </a:rPr>
              <a:t>twice</a:t>
            </a:r>
            <a:r>
              <a:rPr lang="en" sz="1800">
                <a:latin typeface="Raleway"/>
                <a:ea typeface="Raleway"/>
                <a:cs typeface="Raleway"/>
                <a:sym typeface="Raleway"/>
              </a:rPr>
              <a:t> what the taxable account is worth!</a:t>
            </a:r>
            <a:endParaRPr sz="1800">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0" st="0"/>
                                            </p:txEl>
                                          </p:spTgt>
                                        </p:tgtEl>
                                        <p:attrNameLst>
                                          <p:attrName>style.visibility</p:attrName>
                                        </p:attrNameLst>
                                      </p:cBhvr>
                                      <p:to>
                                        <p:strVal val="visible"/>
                                      </p:to>
                                    </p:set>
                                    <p:animEffect filter="fade" transition="in">
                                      <p:cBhvr>
                                        <p:cTn dur="1000"/>
                                        <p:tgtEl>
                                          <p:spTgt spid="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 st="1"/>
                                            </p:txEl>
                                          </p:spTgt>
                                        </p:tgtEl>
                                        <p:attrNameLst>
                                          <p:attrName>style.visibility</p:attrName>
                                        </p:attrNameLst>
                                      </p:cBhvr>
                                      <p:to>
                                        <p:strVal val="visible"/>
                                      </p:to>
                                    </p:set>
                                    <p:animEffect filter="fade" transition="in">
                                      <p:cBhvr>
                                        <p:cTn dur="1000"/>
                                        <p:tgtEl>
                                          <p:spTgt spid="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2" st="2"/>
                                            </p:txEl>
                                          </p:spTgt>
                                        </p:tgtEl>
                                        <p:attrNameLst>
                                          <p:attrName>style.visibility</p:attrName>
                                        </p:attrNameLst>
                                      </p:cBhvr>
                                      <p:to>
                                        <p:strVal val="visible"/>
                                      </p:to>
                                    </p:set>
                                    <p:animEffect filter="fade" transition="in">
                                      <p:cBhvr>
                                        <p:cTn dur="1000"/>
                                        <p:tgtEl>
                                          <p:spTgt spid="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3" st="3"/>
                                            </p:txEl>
                                          </p:spTgt>
                                        </p:tgtEl>
                                        <p:attrNameLst>
                                          <p:attrName>style.visibility</p:attrName>
                                        </p:attrNameLst>
                                      </p:cBhvr>
                                      <p:to>
                                        <p:strVal val="visible"/>
                                      </p:to>
                                    </p:set>
                                    <p:animEffect filter="fade" transition="in">
                                      <p:cBhvr>
                                        <p:cTn dur="1000"/>
                                        <p:tgtEl>
                                          <p:spTgt spid="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4" st="4"/>
                                            </p:txEl>
                                          </p:spTgt>
                                        </p:tgtEl>
                                        <p:attrNameLst>
                                          <p:attrName>style.visibility</p:attrName>
                                        </p:attrNameLst>
                                      </p:cBhvr>
                                      <p:to>
                                        <p:strVal val="visible"/>
                                      </p:to>
                                    </p:set>
                                    <p:animEffect filter="fade" transition="in">
                                      <p:cBhvr>
                                        <p:cTn dur="1000"/>
                                        <p:tgtEl>
                                          <p:spTgt spid="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Should I Start Investing?</a:t>
            </a:r>
            <a:endParaRPr/>
          </a:p>
        </p:txBody>
      </p:sp>
      <p:sp>
        <p:nvSpPr>
          <p:cNvPr id="79" name="Google Shape;79;p16"/>
          <p:cNvSpPr txBox="1"/>
          <p:nvPr>
            <p:ph idx="1" type="body"/>
          </p:nvPr>
        </p:nvSpPr>
        <p:spPr>
          <a:xfrm>
            <a:off x="311700" y="728526"/>
            <a:ext cx="8520600" cy="153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Again, consider t</a:t>
            </a:r>
            <a:r>
              <a:rPr lang="en"/>
              <a:t>wo employees with accounts that grow at 8% per year.  </a:t>
            </a:r>
            <a:endParaRPr/>
          </a:p>
          <a:p>
            <a:pPr indent="-317500" lvl="0" marL="457200" rtl="0" algn="l">
              <a:lnSpc>
                <a:spcPct val="100000"/>
              </a:lnSpc>
              <a:spcBef>
                <a:spcPts val="0"/>
              </a:spcBef>
              <a:spcAft>
                <a:spcPts val="0"/>
              </a:spcAft>
              <a:buSzPts val="1400"/>
              <a:buFont typeface="Arial"/>
              <a:buChar char="●"/>
            </a:pPr>
            <a:r>
              <a:rPr lang="en"/>
              <a:t>Employee A puts </a:t>
            </a:r>
            <a:r>
              <a:rPr i="1" lang="en"/>
              <a:t>X</a:t>
            </a:r>
            <a:r>
              <a:rPr lang="en"/>
              <a:t> dollars away every year for 10 years, then stops investing due to deciding to reallocate their income to a cocaine habit.  </a:t>
            </a:r>
            <a:endParaRPr/>
          </a:p>
          <a:p>
            <a:pPr indent="-317500" lvl="0" marL="457200" rtl="0" algn="l">
              <a:lnSpc>
                <a:spcPct val="100000"/>
              </a:lnSpc>
              <a:spcBef>
                <a:spcPts val="0"/>
              </a:spcBef>
              <a:spcAft>
                <a:spcPts val="0"/>
              </a:spcAft>
              <a:buSzPts val="1400"/>
              <a:buFont typeface="Arial"/>
              <a:buChar char="●"/>
            </a:pPr>
            <a:r>
              <a:rPr lang="en"/>
              <a:t>Employee B puts away nothing for 10 years, but then starts putting </a:t>
            </a:r>
            <a:r>
              <a:rPr i="1" lang="en"/>
              <a:t>X</a:t>
            </a:r>
            <a:r>
              <a:rPr lang="en"/>
              <a:t> dollars away every year after that.</a:t>
            </a:r>
            <a:endParaRPr/>
          </a:p>
          <a:p>
            <a:pPr indent="0" lvl="0" marL="0" rtl="0" algn="l">
              <a:lnSpc>
                <a:spcPct val="100000"/>
              </a:lnSpc>
              <a:spcBef>
                <a:spcPts val="0"/>
              </a:spcBef>
              <a:spcAft>
                <a:spcPts val="0"/>
              </a:spcAft>
              <a:buNone/>
            </a:pPr>
            <a:r>
              <a:t/>
            </a:r>
            <a:endParaRPr/>
          </a:p>
          <a:p>
            <a:pPr indent="0" lvl="0" marL="0" rtl="0" algn="l">
              <a:spcBef>
                <a:spcPts val="0"/>
              </a:spcBef>
              <a:spcAft>
                <a:spcPts val="1600"/>
              </a:spcAft>
              <a:buNone/>
            </a:pPr>
            <a:r>
              <a:t/>
            </a:r>
            <a:endParaRPr/>
          </a:p>
        </p:txBody>
      </p:sp>
      <p:sp>
        <p:nvSpPr>
          <p:cNvPr id="80" name="Google Shape;80;p16"/>
          <p:cNvSpPr txBox="1"/>
          <p:nvPr>
            <p:ph idx="1" type="body"/>
          </p:nvPr>
        </p:nvSpPr>
        <p:spPr>
          <a:xfrm>
            <a:off x="311700" y="2261225"/>
            <a:ext cx="8520600" cy="1295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Question: When does Employee B catch up to cokehead Employee A?</a:t>
            </a:r>
            <a:endParaRPr/>
          </a:p>
          <a:p>
            <a:pPr indent="-317500" lvl="0" marL="457200" rtl="0" algn="l">
              <a:lnSpc>
                <a:spcPct val="100000"/>
              </a:lnSpc>
              <a:spcBef>
                <a:spcPts val="0"/>
              </a:spcBef>
              <a:spcAft>
                <a:spcPts val="0"/>
              </a:spcAft>
              <a:buSzPts val="1400"/>
              <a:buFont typeface="Arial"/>
              <a:buChar char="●"/>
            </a:pPr>
            <a:r>
              <a:rPr lang="en"/>
              <a:t>Answer: NEVER.  Employee B never catches up!</a:t>
            </a:r>
            <a:endParaRPr/>
          </a:p>
          <a:p>
            <a:pPr indent="-317500" lvl="0" marL="457200" rtl="0" algn="l">
              <a:lnSpc>
                <a:spcPct val="100000"/>
              </a:lnSpc>
              <a:spcBef>
                <a:spcPts val="0"/>
              </a:spcBef>
              <a:spcAft>
                <a:spcPts val="0"/>
              </a:spcAft>
              <a:buSzPts val="1400"/>
              <a:buFont typeface="Arial"/>
              <a:buChar char="●"/>
            </a:pPr>
            <a:r>
              <a:rPr lang="en"/>
              <a:t>In fact, the difference between the two gets larger, not smaller, over time. </a:t>
            </a:r>
            <a:endParaRPr/>
          </a:p>
          <a:p>
            <a:pPr indent="-317500" lvl="0" marL="457200" rtl="0" algn="l">
              <a:lnSpc>
                <a:spcPct val="100000"/>
              </a:lnSpc>
              <a:spcBef>
                <a:spcPts val="0"/>
              </a:spcBef>
              <a:spcAft>
                <a:spcPts val="0"/>
              </a:spcAft>
              <a:buSzPts val="1400"/>
              <a:buFont typeface="Arial"/>
              <a:buChar char="●"/>
            </a:pPr>
            <a:r>
              <a:rPr lang="en"/>
              <a:t>Why?  Because the 8% from employee A’s account is always bigger than </a:t>
            </a:r>
            <a:r>
              <a:rPr i="1" lang="en"/>
              <a:t>X</a:t>
            </a:r>
            <a:r>
              <a:rPr lang="en"/>
              <a:t>.</a:t>
            </a:r>
            <a:endParaRPr/>
          </a:p>
          <a:p>
            <a:pPr indent="0" lvl="0" marL="0" rtl="0" algn="l">
              <a:lnSpc>
                <a:spcPct val="100000"/>
              </a:lnSpc>
              <a:spcBef>
                <a:spcPts val="0"/>
              </a:spcBef>
              <a:spcAft>
                <a:spcPts val="0"/>
              </a:spcAft>
              <a:buNone/>
            </a:pPr>
            <a:r>
              <a:t/>
            </a:r>
            <a:endParaRPr/>
          </a:p>
          <a:p>
            <a:pPr indent="0" lvl="0" marL="0" rtl="0" algn="l">
              <a:spcBef>
                <a:spcPts val="0"/>
              </a:spcBef>
              <a:spcAft>
                <a:spcPts val="1600"/>
              </a:spcAft>
              <a:buNone/>
            </a:pPr>
            <a:r>
              <a:t/>
            </a:r>
            <a:endParaRPr/>
          </a:p>
        </p:txBody>
      </p:sp>
      <p:sp>
        <p:nvSpPr>
          <p:cNvPr id="81" name="Google Shape;81;p16"/>
          <p:cNvSpPr txBox="1"/>
          <p:nvPr>
            <p:ph idx="1" type="body"/>
          </p:nvPr>
        </p:nvSpPr>
        <p:spPr>
          <a:xfrm>
            <a:off x="311700" y="3556925"/>
            <a:ext cx="8520600" cy="1295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u="sng"/>
              <a:t>MORAL: It is pretty much insane not to save in a 401(k) as soon as you start a real job.  The money you save for retirement in stocks and bonds within your first 10 years often matters more than everything you save after that.</a:t>
            </a:r>
            <a:endParaRPr u="sng"/>
          </a:p>
          <a:p>
            <a:pPr indent="0" lvl="0" marL="0" rtl="0" algn="l">
              <a:lnSpc>
                <a:spcPct val="100000"/>
              </a:lnSpc>
              <a:spcBef>
                <a:spcPts val="0"/>
              </a:spcBef>
              <a:spcAft>
                <a:spcPts val="0"/>
              </a:spcAft>
              <a:buNone/>
            </a:pPr>
            <a:r>
              <a:t/>
            </a:r>
            <a:endParaRPr/>
          </a:p>
          <a:p>
            <a:pPr indent="0" lvl="0" marL="0" rtl="0" algn="l">
              <a:spcBef>
                <a:spcPts val="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0" st="0"/>
                                            </p:txEl>
                                          </p:spTgt>
                                        </p:tgtEl>
                                        <p:attrNameLst>
                                          <p:attrName>style.visibility</p:attrName>
                                        </p:attrNameLst>
                                      </p:cBhvr>
                                      <p:to>
                                        <p:strVal val="visible"/>
                                      </p:to>
                                    </p:set>
                                    <p:animEffect filter="fade" transition="in">
                                      <p:cBhvr>
                                        <p:cTn dur="1000"/>
                                        <p:tgtEl>
                                          <p:spTgt spid="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1" st="1"/>
                                            </p:txEl>
                                          </p:spTgt>
                                        </p:tgtEl>
                                        <p:attrNameLst>
                                          <p:attrName>style.visibility</p:attrName>
                                        </p:attrNameLst>
                                      </p:cBhvr>
                                      <p:to>
                                        <p:strVal val="visible"/>
                                      </p:to>
                                    </p:set>
                                    <p:animEffect filter="fade" transition="in">
                                      <p:cBhvr>
                                        <p:cTn dur="1000"/>
                                        <p:tgtEl>
                                          <p:spTgt spid="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2" st="2"/>
                                            </p:txEl>
                                          </p:spTgt>
                                        </p:tgtEl>
                                        <p:attrNameLst>
                                          <p:attrName>style.visibility</p:attrName>
                                        </p:attrNameLst>
                                      </p:cBhvr>
                                      <p:to>
                                        <p:strVal val="visible"/>
                                      </p:to>
                                    </p:set>
                                    <p:animEffect filter="fade" transition="in">
                                      <p:cBhvr>
                                        <p:cTn dur="1000"/>
                                        <p:tgtEl>
                                          <p:spTgt spid="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3" st="3"/>
                                            </p:txEl>
                                          </p:spTgt>
                                        </p:tgtEl>
                                        <p:attrNameLst>
                                          <p:attrName>style.visibility</p:attrName>
                                        </p:attrNameLst>
                                      </p:cBhvr>
                                      <p:to>
                                        <p:strVal val="visible"/>
                                      </p:to>
                                    </p:set>
                                    <p:animEffect filter="fade" transition="in">
                                      <p:cBhvr>
                                        <p:cTn dur="1000"/>
                                        <p:tgtEl>
                                          <p:spTgt spid="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4" st="4"/>
                                            </p:txEl>
                                          </p:spTgt>
                                        </p:tgtEl>
                                        <p:attrNameLst>
                                          <p:attrName>style.visibility</p:attrName>
                                        </p:attrNameLst>
                                      </p:cBhvr>
                                      <p:to>
                                        <p:strVal val="visible"/>
                                      </p:to>
                                    </p:set>
                                    <p:animEffect filter="fade" transition="in">
                                      <p:cBhvr>
                                        <p:cTn dur="1000"/>
                                        <p:tgtEl>
                                          <p:spTgt spid="7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animEffect filter="fade" transition="in">
                                      <p:cBhvr>
                                        <p:cTn dur="1000"/>
                                        <p:tgtEl>
                                          <p:spTgt spid="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animEffect filter="fade" transition="in">
                                      <p:cBhvr>
                                        <p:cTn dur="1000"/>
                                        <p:tgtEl>
                                          <p:spTgt spid="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animEffect filter="fade" transition="in">
                                      <p:cBhvr>
                                        <p:cTn dur="1000"/>
                                        <p:tgtEl>
                                          <p:spTgt spid="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3" st="3"/>
                                            </p:txEl>
                                          </p:spTgt>
                                        </p:tgtEl>
                                        <p:attrNameLst>
                                          <p:attrName>style.visibility</p:attrName>
                                        </p:attrNameLst>
                                      </p:cBhvr>
                                      <p:to>
                                        <p:strVal val="visible"/>
                                      </p:to>
                                    </p:set>
                                    <p:animEffect filter="fade" transition="in">
                                      <p:cBhvr>
                                        <p:cTn dur="1000"/>
                                        <p:tgtEl>
                                          <p:spTgt spid="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4" st="4"/>
                                            </p:txEl>
                                          </p:spTgt>
                                        </p:tgtEl>
                                        <p:attrNameLst>
                                          <p:attrName>style.visibility</p:attrName>
                                        </p:attrNameLst>
                                      </p:cBhvr>
                                      <p:to>
                                        <p:strVal val="visible"/>
                                      </p:to>
                                    </p:set>
                                    <p:animEffect filter="fade" transition="in">
                                      <p:cBhvr>
                                        <p:cTn dur="1000"/>
                                        <p:tgtEl>
                                          <p:spTgt spid="8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5" st="5"/>
                                            </p:txEl>
                                          </p:spTgt>
                                        </p:tgtEl>
                                        <p:attrNameLst>
                                          <p:attrName>style.visibility</p:attrName>
                                        </p:attrNameLst>
                                      </p:cBhvr>
                                      <p:to>
                                        <p:strVal val="visible"/>
                                      </p:to>
                                    </p:set>
                                    <p:animEffect filter="fade" transition="in">
                                      <p:cBhvr>
                                        <p:cTn dur="1000"/>
                                        <p:tgtEl>
                                          <p:spTgt spid="8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Definitions</a:t>
            </a:r>
            <a:endParaRPr/>
          </a:p>
        </p:txBody>
      </p:sp>
      <p:sp>
        <p:nvSpPr>
          <p:cNvPr id="87" name="Google Shape;87;p17"/>
          <p:cNvSpPr txBox="1"/>
          <p:nvPr>
            <p:ph idx="1" type="body"/>
          </p:nvPr>
        </p:nvSpPr>
        <p:spPr>
          <a:xfrm>
            <a:off x="311700" y="572700"/>
            <a:ext cx="8751600" cy="4468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t>Stocks</a:t>
            </a:r>
            <a:r>
              <a:rPr lang="en"/>
              <a:t> give you partial ownership of a company.</a:t>
            </a:r>
            <a:endParaRPr/>
          </a:p>
          <a:p>
            <a:pPr indent="-342900" lvl="0" marL="457200" rtl="0" algn="l">
              <a:spcBef>
                <a:spcPts val="0"/>
              </a:spcBef>
              <a:spcAft>
                <a:spcPts val="0"/>
              </a:spcAft>
              <a:buSzPts val="1800"/>
              <a:buChar char="●"/>
            </a:pPr>
            <a:r>
              <a:rPr lang="en" u="sng"/>
              <a:t>Bonds</a:t>
            </a:r>
            <a:r>
              <a:rPr lang="en"/>
              <a:t> give you partial payback from loans to a company or to a government.</a:t>
            </a:r>
            <a:endParaRPr/>
          </a:p>
          <a:p>
            <a:pPr indent="-342900" lvl="1" marL="914400" rtl="0" algn="l">
              <a:spcBef>
                <a:spcPts val="0"/>
              </a:spcBef>
              <a:spcAft>
                <a:spcPts val="0"/>
              </a:spcAft>
              <a:buSzPts val="1800"/>
              <a:buChar char="○"/>
            </a:pPr>
            <a:r>
              <a:rPr lang="en" sz="1800"/>
              <a:t>Stocks have better returns than bonds on average, but stocks’ returns also have more uncertainty (volatility) than bonds. </a:t>
            </a:r>
            <a:endParaRPr sz="1800"/>
          </a:p>
          <a:p>
            <a:pPr indent="-342900" lvl="0" marL="457200" rtl="0" algn="l">
              <a:spcBef>
                <a:spcPts val="0"/>
              </a:spcBef>
              <a:spcAft>
                <a:spcPts val="0"/>
              </a:spcAft>
              <a:buSzPts val="1800"/>
              <a:buChar char="●"/>
            </a:pPr>
            <a:r>
              <a:rPr lang="en"/>
              <a:t>An </a:t>
            </a:r>
            <a:r>
              <a:rPr lang="en" u="sng"/>
              <a:t>asset class</a:t>
            </a:r>
            <a:r>
              <a:rPr lang="en"/>
              <a:t> is just a category of stocks (or of bonds, etc.).  For example, “large cap stocks” are stocks for large American companies, “intermediate government bonds” are U.S. government bonds that mature in 5-10 years.</a:t>
            </a:r>
            <a:endParaRPr/>
          </a:p>
          <a:p>
            <a:pPr indent="-342900" lvl="0" marL="457200" rtl="0" algn="l">
              <a:spcBef>
                <a:spcPts val="0"/>
              </a:spcBef>
              <a:spcAft>
                <a:spcPts val="0"/>
              </a:spcAft>
              <a:buSzPts val="1800"/>
              <a:buChar char="●"/>
            </a:pPr>
            <a:r>
              <a:rPr lang="en"/>
              <a:t>An </a:t>
            </a:r>
            <a:r>
              <a:rPr lang="en" u="sng"/>
              <a:t>index</a:t>
            </a:r>
            <a:r>
              <a:rPr lang="en"/>
              <a:t> is a group of stocks </a:t>
            </a:r>
            <a:r>
              <a:rPr lang="en">
                <a:solidFill>
                  <a:schemeClr val="dk1"/>
                </a:solidFill>
              </a:rPr>
              <a:t>(or of bonds, etc.)</a:t>
            </a:r>
            <a:r>
              <a:rPr lang="en"/>
              <a:t> chosen to represent an asset class.  For example, the “S&amp;P 500” is an index of 500 of the largest U.S. companies. This index is often used to represent large cap stocks. </a:t>
            </a:r>
            <a:endParaRPr/>
          </a:p>
          <a:p>
            <a:pPr indent="-342900" lvl="0" marL="457200" rtl="0" algn="l">
              <a:spcBef>
                <a:spcPts val="0"/>
              </a:spcBef>
              <a:spcAft>
                <a:spcPts val="0"/>
              </a:spcAft>
              <a:buSzPts val="1800"/>
              <a:buChar char="●"/>
            </a:pPr>
            <a:r>
              <a:rPr lang="en"/>
              <a:t>A </a:t>
            </a:r>
            <a:r>
              <a:rPr lang="en" u="sng"/>
              <a:t>mutual fund</a:t>
            </a:r>
            <a:r>
              <a:rPr lang="en"/>
              <a:t> is a </a:t>
            </a:r>
            <a:r>
              <a:rPr lang="en">
                <a:solidFill>
                  <a:schemeClr val="dk1"/>
                </a:solidFill>
              </a:rPr>
              <a:t>professionally managed </a:t>
            </a:r>
            <a:r>
              <a:rPr lang="en"/>
              <a:t>group</a:t>
            </a:r>
            <a:r>
              <a:rPr lang="en"/>
              <a:t> of stocks </a:t>
            </a:r>
            <a:r>
              <a:rPr lang="en">
                <a:solidFill>
                  <a:schemeClr val="dk1"/>
                </a:solidFill>
              </a:rPr>
              <a:t>(or of bonds, etc.) in</a:t>
            </a:r>
            <a:r>
              <a:rPr lang="en"/>
              <a:t> an asset class. They may be </a:t>
            </a:r>
            <a:r>
              <a:rPr i="1" lang="en"/>
              <a:t>active</a:t>
            </a:r>
            <a:r>
              <a:rPr lang="en"/>
              <a:t>, where the mutual fund manager buys and sells within the asset class, or </a:t>
            </a:r>
            <a:r>
              <a:rPr i="1" lang="en"/>
              <a:t>passive</a:t>
            </a:r>
            <a:r>
              <a:rPr lang="en"/>
              <a:t>, where the manager does nothing but buy and hold an index.</a:t>
            </a:r>
            <a:r>
              <a:rPr lang="en">
                <a:solidFill>
                  <a:schemeClr val="dk1"/>
                </a:solidFill>
              </a:rPr>
              <a:t> 401(k)s usually only contain mutual fund options.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animEffect filter="fade" transition="in">
                                      <p:cBhvr>
                                        <p:cTn dur="1000"/>
                                        <p:tgtEl>
                                          <p:spTgt spid="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animEffect filter="fade" transition="in">
                                      <p:cBhvr>
                                        <p:cTn dur="1000"/>
                                        <p:tgtEl>
                                          <p:spTgt spid="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animEffect filter="fade" transition="in">
                                      <p:cBhvr>
                                        <p:cTn dur="1000"/>
                                        <p:tgtEl>
                                          <p:spTgt spid="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animEffect filter="fade" transition="in">
                                      <p:cBhvr>
                                        <p:cTn dur="1000"/>
                                        <p:tgtEl>
                                          <p:spTgt spid="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animEffect filter="fade" transition="in">
                                      <p:cBhvr>
                                        <p:cTn dur="1000"/>
                                        <p:tgtEl>
                                          <p:spTgt spid="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5" st="5"/>
                                            </p:txEl>
                                          </p:spTgt>
                                        </p:tgtEl>
                                        <p:attrNameLst>
                                          <p:attrName>style.visibility</p:attrName>
                                        </p:attrNameLst>
                                      </p:cBhvr>
                                      <p:to>
                                        <p:strVal val="visible"/>
                                      </p:to>
                                    </p:set>
                                    <p:animEffect filter="fade" transition="in">
                                      <p:cBhvr>
                                        <p:cTn dur="1000"/>
                                        <p:tgtEl>
                                          <p:spTgt spid="8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0"/>
            <a:ext cx="8520600" cy="7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Stocks: The Good, The Bad, The Ugly</a:t>
            </a:r>
            <a:endParaRPr/>
          </a:p>
        </p:txBody>
      </p:sp>
      <p:pic>
        <p:nvPicPr>
          <p:cNvPr id="93" name="Google Shape;93;p18"/>
          <p:cNvPicPr preferRelativeResize="0"/>
          <p:nvPr/>
        </p:nvPicPr>
        <p:blipFill>
          <a:blip r:embed="rId3">
            <a:alphaModFix/>
          </a:blip>
          <a:stretch>
            <a:fillRect/>
          </a:stretch>
        </p:blipFill>
        <p:spPr>
          <a:xfrm>
            <a:off x="487525" y="1032925"/>
            <a:ext cx="5966225" cy="3874350"/>
          </a:xfrm>
          <a:prstGeom prst="rect">
            <a:avLst/>
          </a:prstGeom>
          <a:noFill/>
          <a:ln>
            <a:noFill/>
          </a:ln>
        </p:spPr>
      </p:pic>
      <p:sp>
        <p:nvSpPr>
          <p:cNvPr id="94" name="Google Shape;94;p18"/>
          <p:cNvSpPr txBox="1"/>
          <p:nvPr/>
        </p:nvSpPr>
        <p:spPr>
          <a:xfrm>
            <a:off x="441625" y="588625"/>
            <a:ext cx="8600100" cy="4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Raleway"/>
                <a:ea typeface="Raleway"/>
                <a:cs typeface="Raleway"/>
                <a:sym typeface="Raleway"/>
              </a:rPr>
              <a:t>The Good:</a:t>
            </a:r>
            <a:r>
              <a:rPr lang="en" sz="1800">
                <a:latin typeface="Raleway"/>
                <a:ea typeface="Raleway"/>
                <a:cs typeface="Raleway"/>
                <a:sym typeface="Raleway"/>
              </a:rPr>
              <a:t> Average Annual Returns. Cash is 3.5%, Bonds are 5%, Stocks are 10%. </a:t>
            </a:r>
            <a:r>
              <a:rPr lang="en"/>
              <a:t> </a:t>
            </a:r>
            <a:endParaRPr/>
          </a:p>
        </p:txBody>
      </p:sp>
      <p:sp>
        <p:nvSpPr>
          <p:cNvPr id="95" name="Google Shape;95;p18"/>
          <p:cNvSpPr txBox="1"/>
          <p:nvPr/>
        </p:nvSpPr>
        <p:spPr>
          <a:xfrm>
            <a:off x="6616175" y="1032925"/>
            <a:ext cx="2469300" cy="21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aleway"/>
                <a:ea typeface="Raleway"/>
                <a:cs typeface="Raleway"/>
                <a:sym typeface="Raleway"/>
              </a:rPr>
              <a:t>If you invest $10,000 at age 25, by age 65, </a:t>
            </a:r>
            <a:r>
              <a:rPr i="1" lang="en" sz="1800">
                <a:latin typeface="Raleway"/>
                <a:ea typeface="Raleway"/>
                <a:cs typeface="Raleway"/>
                <a:sym typeface="Raleway"/>
              </a:rPr>
              <a:t>on average</a:t>
            </a:r>
            <a:r>
              <a:rPr lang="en" sz="1800">
                <a:latin typeface="Raleway"/>
                <a:ea typeface="Raleway"/>
                <a:cs typeface="Raleway"/>
                <a:sym typeface="Raleway"/>
              </a:rPr>
              <a:t>, you would have:</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solidFill>
                  <a:schemeClr val="dk1"/>
                </a:solidFill>
                <a:latin typeface="Raleway"/>
                <a:ea typeface="Raleway"/>
                <a:cs typeface="Raleway"/>
                <a:sym typeface="Raleway"/>
              </a:rPr>
              <a:t>Cash:      $40,552</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latin typeface="Raleway"/>
                <a:ea typeface="Raleway"/>
                <a:cs typeface="Raleway"/>
                <a:sym typeface="Raleway"/>
              </a:rPr>
              <a:t>Bonds:    $73,891</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solidFill>
                  <a:schemeClr val="dk1"/>
                </a:solidFill>
                <a:latin typeface="Raleway"/>
                <a:ea typeface="Raleway"/>
                <a:cs typeface="Raleway"/>
                <a:sym typeface="Raleway"/>
              </a:rPr>
              <a:t>Stocks: $545,981</a:t>
            </a:r>
            <a:endParaRPr sz="1800">
              <a:latin typeface="Raleway"/>
              <a:ea typeface="Raleway"/>
              <a:cs typeface="Raleway"/>
              <a:sym typeface="Raleway"/>
            </a:endParaRPr>
          </a:p>
          <a:p>
            <a:pPr indent="0" lvl="0" marL="0" rtl="0" algn="l">
              <a:spcBef>
                <a:spcPts val="0"/>
              </a:spcBef>
              <a:spcAft>
                <a:spcPts val="0"/>
              </a:spcAft>
              <a:buNone/>
            </a:pPr>
            <a:r>
              <a:t/>
            </a:r>
            <a:endParaRPr/>
          </a:p>
        </p:txBody>
      </p:sp>
      <p:sp>
        <p:nvSpPr>
          <p:cNvPr id="96" name="Google Shape;96;p18"/>
          <p:cNvSpPr txBox="1"/>
          <p:nvPr/>
        </p:nvSpPr>
        <p:spPr>
          <a:xfrm>
            <a:off x="6616175" y="3266075"/>
            <a:ext cx="2469300" cy="12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aleway"/>
                <a:ea typeface="Raleway"/>
                <a:cs typeface="Raleway"/>
                <a:sym typeface="Raleway"/>
              </a:rPr>
              <a:t>On average, stocks </a:t>
            </a:r>
            <a:r>
              <a:rPr lang="en" sz="1800" u="sng">
                <a:latin typeface="Raleway"/>
                <a:ea typeface="Raleway"/>
                <a:cs typeface="Raleway"/>
                <a:sym typeface="Raleway"/>
              </a:rPr>
              <a:t>crush</a:t>
            </a:r>
            <a:r>
              <a:rPr lang="en" sz="1800">
                <a:latin typeface="Raleway"/>
                <a:ea typeface="Raleway"/>
                <a:cs typeface="Raleway"/>
                <a:sym typeface="Raleway"/>
              </a:rPr>
              <a:t> bonds and cash!</a:t>
            </a:r>
            <a:endParaRPr sz="1800">
              <a:latin typeface="Raleway"/>
              <a:ea typeface="Raleway"/>
              <a:cs typeface="Raleway"/>
              <a:sym typeface="Raleway"/>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1000"/>
                                        <p:tgtEl>
                                          <p:spTgt spid="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Effect filter="fade" transition="in">
                                      <p:cBhvr>
                                        <p:cTn dur="1000"/>
                                        <p:tgtEl>
                                          <p:spTgt spid="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Effect filter="fade" transition="in">
                                      <p:cBhvr>
                                        <p:cTn dur="1000"/>
                                        <p:tgtEl>
                                          <p:spTgt spid="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animEffect filter="fade" transition="in">
                                      <p:cBhvr>
                                        <p:cTn dur="1000"/>
                                        <p:tgtEl>
                                          <p:spTgt spid="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animEffect filter="fade" transition="in">
                                      <p:cBhvr>
                                        <p:cTn dur="1000"/>
                                        <p:tgtEl>
                                          <p:spTgt spid="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Bad: Volatility</a:t>
            </a:r>
            <a:endParaRPr/>
          </a:p>
        </p:txBody>
      </p:sp>
      <p:pic>
        <p:nvPicPr>
          <p:cNvPr id="102" name="Google Shape;102;p19"/>
          <p:cNvPicPr preferRelativeResize="0"/>
          <p:nvPr/>
        </p:nvPicPr>
        <p:blipFill>
          <a:blip r:embed="rId3">
            <a:alphaModFix/>
          </a:blip>
          <a:stretch>
            <a:fillRect/>
          </a:stretch>
        </p:blipFill>
        <p:spPr>
          <a:xfrm>
            <a:off x="152400" y="725100"/>
            <a:ext cx="4510494" cy="4266000"/>
          </a:xfrm>
          <a:prstGeom prst="rect">
            <a:avLst/>
          </a:prstGeom>
          <a:noFill/>
          <a:ln>
            <a:noFill/>
          </a:ln>
        </p:spPr>
      </p:pic>
      <p:pic>
        <p:nvPicPr>
          <p:cNvPr id="103" name="Google Shape;103;p19"/>
          <p:cNvPicPr preferRelativeResize="0"/>
          <p:nvPr/>
        </p:nvPicPr>
        <p:blipFill>
          <a:blip r:embed="rId4">
            <a:alphaModFix/>
          </a:blip>
          <a:stretch>
            <a:fillRect/>
          </a:stretch>
        </p:blipFill>
        <p:spPr>
          <a:xfrm>
            <a:off x="5271963" y="127600"/>
            <a:ext cx="3087125" cy="1275800"/>
          </a:xfrm>
          <a:prstGeom prst="rect">
            <a:avLst/>
          </a:prstGeom>
          <a:noFill/>
          <a:ln>
            <a:noFill/>
          </a:ln>
        </p:spPr>
      </p:pic>
      <p:pic>
        <p:nvPicPr>
          <p:cNvPr id="104" name="Google Shape;104;p19"/>
          <p:cNvPicPr preferRelativeResize="0"/>
          <p:nvPr/>
        </p:nvPicPr>
        <p:blipFill>
          <a:blip r:embed="rId5">
            <a:alphaModFix/>
          </a:blip>
          <a:stretch>
            <a:fillRect/>
          </a:stretch>
        </p:blipFill>
        <p:spPr>
          <a:xfrm>
            <a:off x="5081725" y="1468350"/>
            <a:ext cx="3467601" cy="2999876"/>
          </a:xfrm>
          <a:prstGeom prst="rect">
            <a:avLst/>
          </a:prstGeom>
          <a:noFill/>
          <a:ln>
            <a:noFill/>
          </a:ln>
        </p:spPr>
      </p:pic>
      <p:sp>
        <p:nvSpPr>
          <p:cNvPr id="105" name="Google Shape;105;p19"/>
          <p:cNvSpPr txBox="1"/>
          <p:nvPr/>
        </p:nvSpPr>
        <p:spPr>
          <a:xfrm>
            <a:off x="4789675" y="4468225"/>
            <a:ext cx="4278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MORAL: Do not use stocks for short term investing (less than 5 years), but do for long term investing!</a:t>
            </a:r>
            <a:endParaRPr u="sng"/>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Ugly: Stock Market Crashes!</a:t>
            </a:r>
            <a:endParaRPr/>
          </a:p>
        </p:txBody>
      </p:sp>
      <p:graphicFrame>
        <p:nvGraphicFramePr>
          <p:cNvPr id="111" name="Google Shape;111;p20"/>
          <p:cNvGraphicFramePr/>
          <p:nvPr/>
        </p:nvGraphicFramePr>
        <p:xfrm>
          <a:off x="589500" y="688550"/>
          <a:ext cx="3000000" cy="3000000"/>
        </p:xfrm>
        <a:graphic>
          <a:graphicData uri="http://schemas.openxmlformats.org/drawingml/2006/table">
            <a:tbl>
              <a:tblPr>
                <a:noFill/>
                <a:tableStyleId>{BB836669-EFBF-4566-BD63-5B3EBA3995FE}</a:tableStyleId>
              </a:tblPr>
              <a:tblGrid>
                <a:gridCol w="877850"/>
                <a:gridCol w="877850"/>
              </a:tblGrid>
              <a:tr h="288125">
                <a:tc>
                  <a:txBody>
                    <a:bodyPr/>
                    <a:lstStyle/>
                    <a:p>
                      <a:pPr indent="0" lvl="0" marL="0" rtl="0" algn="ctr">
                        <a:spcBef>
                          <a:spcPts val="0"/>
                        </a:spcBef>
                        <a:spcAft>
                          <a:spcPts val="0"/>
                        </a:spcAft>
                        <a:buNone/>
                      </a:pPr>
                      <a:r>
                        <a:rPr lang="en" sz="1200"/>
                        <a:t>Years</a:t>
                      </a:r>
                      <a:endParaRPr sz="1200"/>
                    </a:p>
                  </a:txBody>
                  <a:tcPr marT="91425" marB="91425" marR="91425" marL="91425" anchor="b"/>
                </a:tc>
                <a:tc>
                  <a:txBody>
                    <a:bodyPr/>
                    <a:lstStyle/>
                    <a:p>
                      <a:pPr indent="0" lvl="0" marL="0" rtl="0" algn="ctr">
                        <a:spcBef>
                          <a:spcPts val="0"/>
                        </a:spcBef>
                        <a:spcAft>
                          <a:spcPts val="0"/>
                        </a:spcAft>
                        <a:buNone/>
                      </a:pPr>
                      <a:r>
                        <a:rPr lang="en" sz="1200"/>
                        <a:t>Percent Decline</a:t>
                      </a:r>
                      <a:endParaRPr sz="1200"/>
                    </a:p>
                  </a:txBody>
                  <a:tcPr marT="91425" marB="91425" marR="91425" marL="91425" anchor="b"/>
                </a:tc>
              </a:tr>
              <a:tr h="288125">
                <a:tc>
                  <a:txBody>
                    <a:bodyPr/>
                    <a:lstStyle/>
                    <a:p>
                      <a:pPr indent="0" lvl="0" marL="0" rtl="0" algn="l">
                        <a:spcBef>
                          <a:spcPts val="0"/>
                        </a:spcBef>
                        <a:spcAft>
                          <a:spcPts val="0"/>
                        </a:spcAft>
                        <a:buNone/>
                      </a:pPr>
                      <a:r>
                        <a:rPr lang="en" sz="1200"/>
                        <a:t>1929-32</a:t>
                      </a:r>
                      <a:endParaRPr sz="1200"/>
                    </a:p>
                  </a:txBody>
                  <a:tcPr marT="91425" marB="91425" marR="91425" marL="91425"/>
                </a:tc>
                <a:tc>
                  <a:txBody>
                    <a:bodyPr/>
                    <a:lstStyle/>
                    <a:p>
                      <a:pPr indent="0" lvl="0" marL="0" rtl="0" algn="l">
                        <a:spcBef>
                          <a:spcPts val="0"/>
                        </a:spcBef>
                        <a:spcAft>
                          <a:spcPts val="0"/>
                        </a:spcAft>
                        <a:buNone/>
                      </a:pPr>
                      <a:r>
                        <a:rPr lang="en" sz="1200"/>
                        <a:t>89%</a:t>
                      </a:r>
                      <a:endParaRPr sz="1200"/>
                    </a:p>
                  </a:txBody>
                  <a:tcPr marT="91425" marB="91425" marR="91425" marL="91425"/>
                </a:tc>
              </a:tr>
              <a:tr h="288125">
                <a:tc>
                  <a:txBody>
                    <a:bodyPr/>
                    <a:lstStyle/>
                    <a:p>
                      <a:pPr indent="0" lvl="0" marL="0" rtl="0" algn="l">
                        <a:spcBef>
                          <a:spcPts val="0"/>
                        </a:spcBef>
                        <a:spcAft>
                          <a:spcPts val="0"/>
                        </a:spcAft>
                        <a:buNone/>
                      </a:pPr>
                      <a:r>
                        <a:rPr lang="en" sz="1200"/>
                        <a:t>1937-42</a:t>
                      </a:r>
                      <a:endParaRPr sz="1200"/>
                    </a:p>
                  </a:txBody>
                  <a:tcPr marT="91425" marB="91425" marR="91425" marL="91425"/>
                </a:tc>
                <a:tc>
                  <a:txBody>
                    <a:bodyPr/>
                    <a:lstStyle/>
                    <a:p>
                      <a:pPr indent="0" lvl="0" marL="0" rtl="0" algn="l">
                        <a:spcBef>
                          <a:spcPts val="0"/>
                        </a:spcBef>
                        <a:spcAft>
                          <a:spcPts val="0"/>
                        </a:spcAft>
                        <a:buNone/>
                      </a:pPr>
                      <a:r>
                        <a:rPr lang="en" sz="1200"/>
                        <a:t>52%</a:t>
                      </a:r>
                      <a:endParaRPr sz="1200"/>
                    </a:p>
                  </a:txBody>
                  <a:tcPr marT="91425" marB="91425" marR="91425" marL="91425"/>
                </a:tc>
              </a:tr>
              <a:tr h="288125">
                <a:tc>
                  <a:txBody>
                    <a:bodyPr/>
                    <a:lstStyle/>
                    <a:p>
                      <a:pPr indent="0" lvl="0" marL="0" rtl="0" algn="l">
                        <a:spcBef>
                          <a:spcPts val="0"/>
                        </a:spcBef>
                        <a:spcAft>
                          <a:spcPts val="0"/>
                        </a:spcAft>
                        <a:buNone/>
                      </a:pPr>
                      <a:r>
                        <a:rPr lang="en" sz="1200"/>
                        <a:t>1973-74</a:t>
                      </a:r>
                      <a:endParaRPr sz="1200"/>
                    </a:p>
                  </a:txBody>
                  <a:tcPr marT="91425" marB="91425" marR="91425" marL="91425"/>
                </a:tc>
                <a:tc>
                  <a:txBody>
                    <a:bodyPr/>
                    <a:lstStyle/>
                    <a:p>
                      <a:pPr indent="0" lvl="0" marL="0" rtl="0" algn="l">
                        <a:spcBef>
                          <a:spcPts val="0"/>
                        </a:spcBef>
                        <a:spcAft>
                          <a:spcPts val="0"/>
                        </a:spcAft>
                        <a:buNone/>
                      </a:pPr>
                      <a:r>
                        <a:rPr lang="en" sz="1200"/>
                        <a:t>48%</a:t>
                      </a:r>
                      <a:endParaRPr sz="1200"/>
                    </a:p>
                  </a:txBody>
                  <a:tcPr marT="91425" marB="91425" marR="91425" marL="91425"/>
                </a:tc>
              </a:tr>
              <a:tr h="288125">
                <a:tc>
                  <a:txBody>
                    <a:bodyPr/>
                    <a:lstStyle/>
                    <a:p>
                      <a:pPr indent="0" lvl="0" marL="0" rtl="0" algn="l">
                        <a:spcBef>
                          <a:spcPts val="0"/>
                        </a:spcBef>
                        <a:spcAft>
                          <a:spcPts val="0"/>
                        </a:spcAft>
                        <a:buNone/>
                      </a:pPr>
                      <a:r>
                        <a:rPr lang="en" sz="1200"/>
                        <a:t>2000-02</a:t>
                      </a:r>
                      <a:endParaRPr sz="1200"/>
                    </a:p>
                  </a:txBody>
                  <a:tcPr marT="91425" marB="91425" marR="91425" marL="91425"/>
                </a:tc>
                <a:tc>
                  <a:txBody>
                    <a:bodyPr/>
                    <a:lstStyle/>
                    <a:p>
                      <a:pPr indent="0" lvl="0" marL="0" rtl="0" algn="l">
                        <a:spcBef>
                          <a:spcPts val="0"/>
                        </a:spcBef>
                        <a:spcAft>
                          <a:spcPts val="0"/>
                        </a:spcAft>
                        <a:buNone/>
                      </a:pPr>
                      <a:r>
                        <a:rPr lang="en" sz="1200"/>
                        <a:t>45%</a:t>
                      </a:r>
                      <a:endParaRPr sz="1200"/>
                    </a:p>
                  </a:txBody>
                  <a:tcPr marT="91425" marB="91425" marR="91425" marL="91425"/>
                </a:tc>
              </a:tr>
              <a:tr h="288125">
                <a:tc>
                  <a:txBody>
                    <a:bodyPr/>
                    <a:lstStyle/>
                    <a:p>
                      <a:pPr indent="0" lvl="0" marL="0" rtl="0" algn="l">
                        <a:spcBef>
                          <a:spcPts val="0"/>
                        </a:spcBef>
                        <a:spcAft>
                          <a:spcPts val="0"/>
                        </a:spcAft>
                        <a:buNone/>
                      </a:pPr>
                      <a:r>
                        <a:rPr lang="en" sz="1200"/>
                        <a:t>2007-09</a:t>
                      </a:r>
                      <a:endParaRPr sz="1200"/>
                    </a:p>
                  </a:txBody>
                  <a:tcPr marT="91425" marB="91425" marR="91425" marL="91425"/>
                </a:tc>
                <a:tc>
                  <a:txBody>
                    <a:bodyPr/>
                    <a:lstStyle/>
                    <a:p>
                      <a:pPr indent="0" lvl="0" marL="0" rtl="0" algn="l">
                        <a:spcBef>
                          <a:spcPts val="0"/>
                        </a:spcBef>
                        <a:spcAft>
                          <a:spcPts val="0"/>
                        </a:spcAft>
                        <a:buNone/>
                      </a:pPr>
                      <a:r>
                        <a:rPr lang="en" sz="1200"/>
                        <a:t>53%</a:t>
                      </a:r>
                      <a:endParaRPr sz="1200"/>
                    </a:p>
                  </a:txBody>
                  <a:tcPr marT="91425" marB="91425" marR="91425" marL="91425"/>
                </a:tc>
              </a:tr>
            </a:tbl>
          </a:graphicData>
        </a:graphic>
      </p:graphicFrame>
      <p:graphicFrame>
        <p:nvGraphicFramePr>
          <p:cNvPr id="112" name="Google Shape;112;p20"/>
          <p:cNvGraphicFramePr/>
          <p:nvPr/>
        </p:nvGraphicFramePr>
        <p:xfrm>
          <a:off x="2690175" y="688550"/>
          <a:ext cx="3000000" cy="3000000"/>
        </p:xfrm>
        <a:graphic>
          <a:graphicData uri="http://schemas.openxmlformats.org/drawingml/2006/table">
            <a:tbl>
              <a:tblPr>
                <a:noFill/>
                <a:tableStyleId>{BB836669-EFBF-4566-BD63-5B3EBA3995FE}</a:tableStyleId>
              </a:tblPr>
              <a:tblGrid>
                <a:gridCol w="1228425"/>
                <a:gridCol w="1228425"/>
                <a:gridCol w="1228425"/>
                <a:gridCol w="1228425"/>
                <a:gridCol w="1228425"/>
              </a:tblGrid>
              <a:tr h="544800">
                <a:tc>
                  <a:txBody>
                    <a:bodyPr/>
                    <a:lstStyle/>
                    <a:p>
                      <a:pPr indent="0" lvl="0" marL="0" rtl="0" algn="ctr">
                        <a:spcBef>
                          <a:spcPts val="0"/>
                        </a:spcBef>
                        <a:spcAft>
                          <a:spcPts val="0"/>
                        </a:spcAft>
                        <a:buNone/>
                      </a:pPr>
                      <a:r>
                        <a:rPr lang="en" sz="1200"/>
                        <a:t>Years</a:t>
                      </a:r>
                      <a:endParaRPr sz="1200"/>
                    </a:p>
                  </a:txBody>
                  <a:tcPr marT="91425" marB="91425" marR="91425" marL="91425" anchor="b"/>
                </a:tc>
                <a:tc>
                  <a:txBody>
                    <a:bodyPr/>
                    <a:lstStyle/>
                    <a:p>
                      <a:pPr indent="0" lvl="0" marL="0" rtl="0" algn="ctr">
                        <a:spcBef>
                          <a:spcPts val="0"/>
                        </a:spcBef>
                        <a:spcAft>
                          <a:spcPts val="0"/>
                        </a:spcAft>
                        <a:buNone/>
                      </a:pPr>
                      <a:r>
                        <a:rPr lang="en" sz="1200"/>
                        <a:t>Percent Decline</a:t>
                      </a:r>
                      <a:endParaRPr sz="1200"/>
                    </a:p>
                  </a:txBody>
                  <a:tcPr marT="91425" marB="91425" marR="91425" marL="91425" anchor="b"/>
                </a:tc>
                <a:tc>
                  <a:txBody>
                    <a:bodyPr/>
                    <a:lstStyle/>
                    <a:p>
                      <a:pPr indent="0" lvl="0" marL="0" rtl="0" algn="ctr">
                        <a:spcBef>
                          <a:spcPts val="0"/>
                        </a:spcBef>
                        <a:spcAft>
                          <a:spcPts val="0"/>
                        </a:spcAft>
                        <a:buNone/>
                      </a:pPr>
                      <a:r>
                        <a:rPr lang="en" sz="1200"/>
                        <a:t>Months of decline</a:t>
                      </a:r>
                      <a:endParaRPr sz="1200"/>
                    </a:p>
                  </a:txBody>
                  <a:tcPr marT="91425" marB="91425" marR="91425" marL="91425" anchor="b"/>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Months to recover </a:t>
                      </a:r>
                      <a:endParaRPr sz="12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75% of losses</a:t>
                      </a:r>
                      <a:endParaRPr sz="1200"/>
                    </a:p>
                  </a:txBody>
                  <a:tcPr marT="91425" marB="91425" marR="91425" marL="91425" anchor="b"/>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Months to recover </a:t>
                      </a:r>
                      <a:endParaRPr sz="12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100% of losses</a:t>
                      </a:r>
                      <a:endParaRPr sz="1200"/>
                    </a:p>
                  </a:txBody>
                  <a:tcPr marT="91425" marB="91425" marR="91425" marL="91425" anchor="b"/>
                </a:tc>
              </a:tr>
              <a:tr h="309125">
                <a:tc>
                  <a:txBody>
                    <a:bodyPr/>
                    <a:lstStyle/>
                    <a:p>
                      <a:pPr indent="0" lvl="0" marL="0" rtl="0" algn="l">
                        <a:spcBef>
                          <a:spcPts val="0"/>
                        </a:spcBef>
                        <a:spcAft>
                          <a:spcPts val="0"/>
                        </a:spcAft>
                        <a:buNone/>
                      </a:pPr>
                      <a:r>
                        <a:rPr lang="en" sz="1200"/>
                        <a:t>1957</a:t>
                      </a:r>
                      <a:endParaRPr sz="1200"/>
                    </a:p>
                  </a:txBody>
                  <a:tcPr marT="91425" marB="91425" marR="91425" marL="91425"/>
                </a:tc>
                <a:tc>
                  <a:txBody>
                    <a:bodyPr/>
                    <a:lstStyle/>
                    <a:p>
                      <a:pPr indent="0" lvl="0" marL="0" rtl="0" algn="l">
                        <a:spcBef>
                          <a:spcPts val="0"/>
                        </a:spcBef>
                        <a:spcAft>
                          <a:spcPts val="0"/>
                        </a:spcAft>
                        <a:buNone/>
                      </a:pPr>
                      <a:r>
                        <a:rPr lang="en" sz="1200"/>
                        <a:t>20</a:t>
                      </a:r>
                      <a:endParaRPr sz="1200"/>
                    </a:p>
                  </a:txBody>
                  <a:tcPr marT="91425" marB="91425" marR="91425" marL="91425"/>
                </a:tc>
                <a:tc>
                  <a:txBody>
                    <a:bodyPr/>
                    <a:lstStyle/>
                    <a:p>
                      <a:pPr indent="0" lvl="0" marL="0" rtl="0" algn="l">
                        <a:spcBef>
                          <a:spcPts val="0"/>
                        </a:spcBef>
                        <a:spcAft>
                          <a:spcPts val="0"/>
                        </a:spcAft>
                        <a:buNone/>
                      </a:pPr>
                      <a:r>
                        <a:rPr lang="en" sz="1200"/>
                        <a:t>3</a:t>
                      </a:r>
                      <a:endParaRPr sz="1200"/>
                    </a:p>
                  </a:txBody>
                  <a:tcPr marT="91425" marB="91425" marR="91425" marL="91425"/>
                </a:tc>
                <a:tc>
                  <a:txBody>
                    <a:bodyPr/>
                    <a:lstStyle/>
                    <a:p>
                      <a:pPr indent="0" lvl="0" marL="0" rtl="0" algn="l">
                        <a:spcBef>
                          <a:spcPts val="0"/>
                        </a:spcBef>
                        <a:spcAft>
                          <a:spcPts val="0"/>
                        </a:spcAft>
                        <a:buNone/>
                      </a:pPr>
                      <a:r>
                        <a:rPr lang="en" sz="1200"/>
                        <a:t>11</a:t>
                      </a:r>
                      <a:endParaRPr sz="1200"/>
                    </a:p>
                  </a:txBody>
                  <a:tcPr marT="91425" marB="91425" marR="91425" marL="91425"/>
                </a:tc>
                <a:tc>
                  <a:txBody>
                    <a:bodyPr/>
                    <a:lstStyle/>
                    <a:p>
                      <a:pPr indent="0" lvl="0" marL="0" rtl="0" algn="l">
                        <a:spcBef>
                          <a:spcPts val="0"/>
                        </a:spcBef>
                        <a:spcAft>
                          <a:spcPts val="0"/>
                        </a:spcAft>
                        <a:buNone/>
                      </a:pPr>
                      <a:r>
                        <a:rPr lang="en" sz="1200"/>
                        <a:t>12</a:t>
                      </a:r>
                      <a:endParaRPr sz="1200"/>
                    </a:p>
                  </a:txBody>
                  <a:tcPr marT="91425" marB="91425" marR="91425" marL="91425"/>
                </a:tc>
              </a:tr>
              <a:tr h="309125">
                <a:tc>
                  <a:txBody>
                    <a:bodyPr/>
                    <a:lstStyle/>
                    <a:p>
                      <a:pPr indent="0" lvl="0" marL="0" rtl="0" algn="l">
                        <a:spcBef>
                          <a:spcPts val="0"/>
                        </a:spcBef>
                        <a:spcAft>
                          <a:spcPts val="0"/>
                        </a:spcAft>
                        <a:buNone/>
                      </a:pPr>
                      <a:r>
                        <a:rPr lang="en" sz="1200"/>
                        <a:t>1961-62</a:t>
                      </a:r>
                      <a:endParaRPr sz="1200"/>
                    </a:p>
                  </a:txBody>
                  <a:tcPr marT="91425" marB="91425" marR="91425" marL="91425"/>
                </a:tc>
                <a:tc>
                  <a:txBody>
                    <a:bodyPr/>
                    <a:lstStyle/>
                    <a:p>
                      <a:pPr indent="0" lvl="0" marL="0" rtl="0" algn="l">
                        <a:spcBef>
                          <a:spcPts val="0"/>
                        </a:spcBef>
                        <a:spcAft>
                          <a:spcPts val="0"/>
                        </a:spcAft>
                        <a:buNone/>
                      </a:pPr>
                      <a:r>
                        <a:rPr lang="en" sz="1200"/>
                        <a:t>29</a:t>
                      </a:r>
                      <a:endParaRPr sz="1200"/>
                    </a:p>
                  </a:txBody>
                  <a:tcPr marT="91425" marB="91425" marR="91425" marL="91425"/>
                </a:tc>
                <a:tc>
                  <a:txBody>
                    <a:bodyPr/>
                    <a:lstStyle/>
                    <a:p>
                      <a:pPr indent="0" lvl="0" marL="0" rtl="0" algn="l">
                        <a:spcBef>
                          <a:spcPts val="0"/>
                        </a:spcBef>
                        <a:spcAft>
                          <a:spcPts val="0"/>
                        </a:spcAft>
                        <a:buNone/>
                      </a:pPr>
                      <a:r>
                        <a:rPr lang="en" sz="1200"/>
                        <a:t>6</a:t>
                      </a:r>
                      <a:endParaRPr sz="1200"/>
                    </a:p>
                  </a:txBody>
                  <a:tcPr marT="91425" marB="91425" marR="91425" marL="91425"/>
                </a:tc>
                <a:tc>
                  <a:txBody>
                    <a:bodyPr/>
                    <a:lstStyle/>
                    <a:p>
                      <a:pPr indent="0" lvl="0" marL="0" rtl="0" algn="l">
                        <a:spcBef>
                          <a:spcPts val="0"/>
                        </a:spcBef>
                        <a:spcAft>
                          <a:spcPts val="0"/>
                        </a:spcAft>
                        <a:buNone/>
                      </a:pPr>
                      <a:r>
                        <a:rPr lang="en" sz="1200"/>
                        <a:t>10</a:t>
                      </a:r>
                      <a:endParaRPr sz="1200"/>
                    </a:p>
                  </a:txBody>
                  <a:tcPr marT="91425" marB="91425" marR="91425" marL="91425"/>
                </a:tc>
                <a:tc>
                  <a:txBody>
                    <a:bodyPr/>
                    <a:lstStyle/>
                    <a:p>
                      <a:pPr indent="0" lvl="0" marL="0" rtl="0" algn="l">
                        <a:spcBef>
                          <a:spcPts val="0"/>
                        </a:spcBef>
                        <a:spcAft>
                          <a:spcPts val="0"/>
                        </a:spcAft>
                        <a:buNone/>
                      </a:pPr>
                      <a:r>
                        <a:rPr lang="en" sz="1200"/>
                        <a:t>14</a:t>
                      </a:r>
                      <a:endParaRPr sz="1200"/>
                    </a:p>
                  </a:txBody>
                  <a:tcPr marT="91425" marB="91425" marR="91425" marL="91425"/>
                </a:tc>
              </a:tr>
              <a:tr h="309125">
                <a:tc>
                  <a:txBody>
                    <a:bodyPr/>
                    <a:lstStyle/>
                    <a:p>
                      <a:pPr indent="0" lvl="0" marL="0" rtl="0" algn="l">
                        <a:spcBef>
                          <a:spcPts val="0"/>
                        </a:spcBef>
                        <a:spcAft>
                          <a:spcPts val="0"/>
                        </a:spcAft>
                        <a:buNone/>
                      </a:pPr>
                      <a:r>
                        <a:rPr lang="en" sz="1200"/>
                        <a:t>1966</a:t>
                      </a:r>
                      <a:endParaRPr sz="1200"/>
                    </a:p>
                  </a:txBody>
                  <a:tcPr marT="91425" marB="91425" marR="91425" marL="91425"/>
                </a:tc>
                <a:tc>
                  <a:txBody>
                    <a:bodyPr/>
                    <a:lstStyle/>
                    <a:p>
                      <a:pPr indent="0" lvl="0" marL="0" rtl="0" algn="l">
                        <a:spcBef>
                          <a:spcPts val="0"/>
                        </a:spcBef>
                        <a:spcAft>
                          <a:spcPts val="0"/>
                        </a:spcAft>
                        <a:buNone/>
                      </a:pPr>
                      <a:r>
                        <a:rPr lang="en" sz="1200"/>
                        <a:t>22</a:t>
                      </a:r>
                      <a:endParaRPr sz="1200"/>
                    </a:p>
                  </a:txBody>
                  <a:tcPr marT="91425" marB="91425" marR="91425" marL="91425"/>
                </a:tc>
                <a:tc>
                  <a:txBody>
                    <a:bodyPr/>
                    <a:lstStyle/>
                    <a:p>
                      <a:pPr indent="0" lvl="0" marL="0" rtl="0" algn="l">
                        <a:spcBef>
                          <a:spcPts val="0"/>
                        </a:spcBef>
                        <a:spcAft>
                          <a:spcPts val="0"/>
                        </a:spcAft>
                        <a:buNone/>
                      </a:pPr>
                      <a:r>
                        <a:rPr lang="en" sz="1200"/>
                        <a:t>9</a:t>
                      </a:r>
                      <a:endParaRPr sz="1200"/>
                    </a:p>
                  </a:txBody>
                  <a:tcPr marT="91425" marB="91425" marR="91425" marL="91425"/>
                </a:tc>
                <a:tc>
                  <a:txBody>
                    <a:bodyPr/>
                    <a:lstStyle/>
                    <a:p>
                      <a:pPr indent="0" lvl="0" marL="0" rtl="0" algn="l">
                        <a:spcBef>
                          <a:spcPts val="0"/>
                        </a:spcBef>
                        <a:spcAft>
                          <a:spcPts val="0"/>
                        </a:spcAft>
                        <a:buNone/>
                      </a:pPr>
                      <a:r>
                        <a:rPr lang="en" sz="1200"/>
                        <a:t>5</a:t>
                      </a:r>
                      <a:endParaRPr sz="1200"/>
                    </a:p>
                  </a:txBody>
                  <a:tcPr marT="91425" marB="91425" marR="91425" marL="91425"/>
                </a:tc>
                <a:tc>
                  <a:txBody>
                    <a:bodyPr/>
                    <a:lstStyle/>
                    <a:p>
                      <a:pPr indent="0" lvl="0" marL="0" rtl="0" algn="l">
                        <a:spcBef>
                          <a:spcPts val="0"/>
                        </a:spcBef>
                        <a:spcAft>
                          <a:spcPts val="0"/>
                        </a:spcAft>
                        <a:buNone/>
                      </a:pPr>
                      <a:r>
                        <a:rPr lang="en" sz="1200"/>
                        <a:t>6</a:t>
                      </a:r>
                      <a:endParaRPr sz="1200"/>
                    </a:p>
                  </a:txBody>
                  <a:tcPr marT="91425" marB="91425" marR="91425" marL="91425"/>
                </a:tc>
              </a:tr>
              <a:tr h="309125">
                <a:tc>
                  <a:txBody>
                    <a:bodyPr/>
                    <a:lstStyle/>
                    <a:p>
                      <a:pPr indent="0" lvl="0" marL="0" rtl="0" algn="l">
                        <a:spcBef>
                          <a:spcPts val="0"/>
                        </a:spcBef>
                        <a:spcAft>
                          <a:spcPts val="0"/>
                        </a:spcAft>
                        <a:buNone/>
                      </a:pPr>
                      <a:r>
                        <a:rPr lang="en" sz="1200"/>
                        <a:t>1968-70</a:t>
                      </a:r>
                      <a:endParaRPr sz="1200"/>
                    </a:p>
                  </a:txBody>
                  <a:tcPr marT="91425" marB="91425" marR="91425" marL="91425"/>
                </a:tc>
                <a:tc>
                  <a:txBody>
                    <a:bodyPr/>
                    <a:lstStyle/>
                    <a:p>
                      <a:pPr indent="0" lvl="0" marL="0" rtl="0" algn="l">
                        <a:spcBef>
                          <a:spcPts val="0"/>
                        </a:spcBef>
                        <a:spcAft>
                          <a:spcPts val="0"/>
                        </a:spcAft>
                        <a:buNone/>
                      </a:pPr>
                      <a:r>
                        <a:rPr lang="en" sz="1200"/>
                        <a:t>37</a:t>
                      </a:r>
                      <a:endParaRPr sz="1200"/>
                    </a:p>
                  </a:txBody>
                  <a:tcPr marT="91425" marB="91425" marR="91425" marL="91425"/>
                </a:tc>
                <a:tc>
                  <a:txBody>
                    <a:bodyPr/>
                    <a:lstStyle/>
                    <a:p>
                      <a:pPr indent="0" lvl="0" marL="0" rtl="0" algn="l">
                        <a:spcBef>
                          <a:spcPts val="0"/>
                        </a:spcBef>
                        <a:spcAft>
                          <a:spcPts val="0"/>
                        </a:spcAft>
                        <a:buNone/>
                      </a:pPr>
                      <a:r>
                        <a:rPr lang="en" sz="1200"/>
                        <a:t>18</a:t>
                      </a:r>
                      <a:endParaRPr sz="1200"/>
                    </a:p>
                  </a:txBody>
                  <a:tcPr marT="91425" marB="91425" marR="91425" marL="91425"/>
                </a:tc>
                <a:tc>
                  <a:txBody>
                    <a:bodyPr/>
                    <a:lstStyle/>
                    <a:p>
                      <a:pPr indent="0" lvl="0" marL="0" rtl="0" algn="l">
                        <a:spcBef>
                          <a:spcPts val="0"/>
                        </a:spcBef>
                        <a:spcAft>
                          <a:spcPts val="0"/>
                        </a:spcAft>
                        <a:buNone/>
                      </a:pPr>
                      <a:r>
                        <a:rPr lang="en" sz="1200"/>
                        <a:t>9</a:t>
                      </a:r>
                      <a:endParaRPr sz="1200"/>
                    </a:p>
                  </a:txBody>
                  <a:tcPr marT="91425" marB="91425" marR="91425" marL="91425"/>
                </a:tc>
                <a:tc>
                  <a:txBody>
                    <a:bodyPr/>
                    <a:lstStyle/>
                    <a:p>
                      <a:pPr indent="0" lvl="0" marL="0" rtl="0" algn="l">
                        <a:spcBef>
                          <a:spcPts val="0"/>
                        </a:spcBef>
                        <a:spcAft>
                          <a:spcPts val="0"/>
                        </a:spcAft>
                        <a:buNone/>
                      </a:pPr>
                      <a:r>
                        <a:rPr lang="en" sz="1200"/>
                        <a:t>22</a:t>
                      </a:r>
                      <a:endParaRPr sz="1200"/>
                    </a:p>
                  </a:txBody>
                  <a:tcPr marT="91425" marB="91425" marR="91425" marL="91425"/>
                </a:tc>
              </a:tr>
              <a:tr h="309125">
                <a:tc>
                  <a:txBody>
                    <a:bodyPr/>
                    <a:lstStyle/>
                    <a:p>
                      <a:pPr indent="0" lvl="0" marL="0" rtl="0" algn="l">
                        <a:spcBef>
                          <a:spcPts val="0"/>
                        </a:spcBef>
                        <a:spcAft>
                          <a:spcPts val="0"/>
                        </a:spcAft>
                        <a:buNone/>
                      </a:pPr>
                      <a:r>
                        <a:rPr lang="en" sz="1200"/>
                        <a:t>1973-74</a:t>
                      </a:r>
                      <a:endParaRPr sz="1200"/>
                    </a:p>
                  </a:txBody>
                  <a:tcPr marT="91425" marB="91425" marR="91425" marL="91425"/>
                </a:tc>
                <a:tc>
                  <a:txBody>
                    <a:bodyPr/>
                    <a:lstStyle/>
                    <a:p>
                      <a:pPr indent="0" lvl="0" marL="0" rtl="0" algn="l">
                        <a:spcBef>
                          <a:spcPts val="0"/>
                        </a:spcBef>
                        <a:spcAft>
                          <a:spcPts val="0"/>
                        </a:spcAft>
                        <a:buNone/>
                      </a:pPr>
                      <a:r>
                        <a:rPr lang="en" sz="1200"/>
                        <a:t>48</a:t>
                      </a:r>
                      <a:endParaRPr sz="1200"/>
                    </a:p>
                  </a:txBody>
                  <a:tcPr marT="91425" marB="91425" marR="91425" marL="91425"/>
                </a:tc>
                <a:tc>
                  <a:txBody>
                    <a:bodyPr/>
                    <a:lstStyle/>
                    <a:p>
                      <a:pPr indent="0" lvl="0" marL="0" rtl="0" algn="l">
                        <a:spcBef>
                          <a:spcPts val="0"/>
                        </a:spcBef>
                        <a:spcAft>
                          <a:spcPts val="0"/>
                        </a:spcAft>
                        <a:buNone/>
                      </a:pPr>
                      <a:r>
                        <a:rPr lang="en" sz="1200"/>
                        <a:t>21</a:t>
                      </a:r>
                      <a:endParaRPr sz="1200"/>
                    </a:p>
                  </a:txBody>
                  <a:tcPr marT="91425" marB="91425" marR="91425" marL="91425"/>
                </a:tc>
                <a:tc>
                  <a:txBody>
                    <a:bodyPr/>
                    <a:lstStyle/>
                    <a:p>
                      <a:pPr indent="0" lvl="0" marL="0" rtl="0" algn="l">
                        <a:spcBef>
                          <a:spcPts val="0"/>
                        </a:spcBef>
                        <a:spcAft>
                          <a:spcPts val="0"/>
                        </a:spcAft>
                        <a:buNone/>
                      </a:pPr>
                      <a:r>
                        <a:rPr lang="en" sz="1200"/>
                        <a:t>20</a:t>
                      </a:r>
                      <a:endParaRPr sz="1200"/>
                    </a:p>
                  </a:txBody>
                  <a:tcPr marT="91425" marB="91425" marR="91425" marL="91425"/>
                </a:tc>
                <a:tc>
                  <a:txBody>
                    <a:bodyPr/>
                    <a:lstStyle/>
                    <a:p>
                      <a:pPr indent="0" lvl="0" marL="0" rtl="0" algn="l">
                        <a:spcBef>
                          <a:spcPts val="0"/>
                        </a:spcBef>
                        <a:spcAft>
                          <a:spcPts val="0"/>
                        </a:spcAft>
                        <a:buNone/>
                      </a:pPr>
                      <a:r>
                        <a:rPr lang="en" sz="1200"/>
                        <a:t>64</a:t>
                      </a:r>
                      <a:endParaRPr sz="1200"/>
                    </a:p>
                  </a:txBody>
                  <a:tcPr marT="91425" marB="91425" marR="91425" marL="91425"/>
                </a:tc>
              </a:tr>
              <a:tr h="309125">
                <a:tc>
                  <a:txBody>
                    <a:bodyPr/>
                    <a:lstStyle/>
                    <a:p>
                      <a:pPr indent="0" lvl="0" marL="0" rtl="0" algn="l">
                        <a:spcBef>
                          <a:spcPts val="0"/>
                        </a:spcBef>
                        <a:spcAft>
                          <a:spcPts val="0"/>
                        </a:spcAft>
                        <a:buNone/>
                      </a:pPr>
                      <a:r>
                        <a:rPr lang="en" sz="1200"/>
                        <a:t>1981-82</a:t>
                      </a:r>
                      <a:endParaRPr sz="1200"/>
                    </a:p>
                  </a:txBody>
                  <a:tcPr marT="91425" marB="91425" marR="91425" marL="91425"/>
                </a:tc>
                <a:tc>
                  <a:txBody>
                    <a:bodyPr/>
                    <a:lstStyle/>
                    <a:p>
                      <a:pPr indent="0" lvl="0" marL="0" rtl="0" algn="l">
                        <a:spcBef>
                          <a:spcPts val="0"/>
                        </a:spcBef>
                        <a:spcAft>
                          <a:spcPts val="0"/>
                        </a:spcAft>
                        <a:buNone/>
                      </a:pPr>
                      <a:r>
                        <a:rPr lang="en" sz="1200"/>
                        <a:t>22</a:t>
                      </a:r>
                      <a:endParaRPr sz="1200"/>
                    </a:p>
                  </a:txBody>
                  <a:tcPr marT="91425" marB="91425" marR="91425" marL="91425"/>
                </a:tc>
                <a:tc>
                  <a:txBody>
                    <a:bodyPr/>
                    <a:lstStyle/>
                    <a:p>
                      <a:pPr indent="0" lvl="0" marL="0" rtl="0" algn="l">
                        <a:spcBef>
                          <a:spcPts val="0"/>
                        </a:spcBef>
                        <a:spcAft>
                          <a:spcPts val="0"/>
                        </a:spcAft>
                        <a:buNone/>
                      </a:pPr>
                      <a:r>
                        <a:rPr lang="en" sz="1200"/>
                        <a:t>13</a:t>
                      </a:r>
                      <a:endParaRPr sz="1200"/>
                    </a:p>
                  </a:txBody>
                  <a:tcPr marT="91425" marB="91425" marR="91425" marL="91425"/>
                </a:tc>
                <a:tc>
                  <a:txBody>
                    <a:bodyPr/>
                    <a:lstStyle/>
                    <a:p>
                      <a:pPr indent="0" lvl="0" marL="0" rtl="0" algn="l">
                        <a:spcBef>
                          <a:spcPts val="0"/>
                        </a:spcBef>
                        <a:spcAft>
                          <a:spcPts val="0"/>
                        </a:spcAft>
                        <a:buNone/>
                      </a:pPr>
                      <a:r>
                        <a:rPr lang="en" sz="1200"/>
                        <a:t>2</a:t>
                      </a:r>
                      <a:endParaRPr sz="1200"/>
                    </a:p>
                  </a:txBody>
                  <a:tcPr marT="91425" marB="91425" marR="91425" marL="91425"/>
                </a:tc>
                <a:tc>
                  <a:txBody>
                    <a:bodyPr/>
                    <a:lstStyle/>
                    <a:p>
                      <a:pPr indent="0" lvl="0" marL="0" rtl="0" algn="l">
                        <a:spcBef>
                          <a:spcPts val="0"/>
                        </a:spcBef>
                        <a:spcAft>
                          <a:spcPts val="0"/>
                        </a:spcAft>
                        <a:buNone/>
                      </a:pPr>
                      <a:r>
                        <a:rPr lang="en" sz="1200"/>
                        <a:t>3</a:t>
                      </a:r>
                      <a:endParaRPr sz="1200"/>
                    </a:p>
                  </a:txBody>
                  <a:tcPr marT="91425" marB="91425" marR="91425" marL="91425"/>
                </a:tc>
              </a:tr>
              <a:tr h="309125">
                <a:tc>
                  <a:txBody>
                    <a:bodyPr/>
                    <a:lstStyle/>
                    <a:p>
                      <a:pPr indent="0" lvl="0" marL="0" rtl="0" algn="l">
                        <a:spcBef>
                          <a:spcPts val="0"/>
                        </a:spcBef>
                        <a:spcAft>
                          <a:spcPts val="0"/>
                        </a:spcAft>
                        <a:buNone/>
                      </a:pPr>
                      <a:r>
                        <a:rPr lang="en" sz="1200"/>
                        <a:t>1987</a:t>
                      </a:r>
                      <a:endParaRPr sz="1200"/>
                    </a:p>
                  </a:txBody>
                  <a:tcPr marT="91425" marB="91425" marR="91425" marL="91425"/>
                </a:tc>
                <a:tc>
                  <a:txBody>
                    <a:bodyPr/>
                    <a:lstStyle/>
                    <a:p>
                      <a:pPr indent="0" lvl="0" marL="0" rtl="0" algn="l">
                        <a:spcBef>
                          <a:spcPts val="0"/>
                        </a:spcBef>
                        <a:spcAft>
                          <a:spcPts val="0"/>
                        </a:spcAft>
                        <a:buNone/>
                      </a:pPr>
                      <a:r>
                        <a:rPr lang="en" sz="1200"/>
                        <a:t>34</a:t>
                      </a:r>
                      <a:endParaRPr sz="1200"/>
                    </a:p>
                  </a:txBody>
                  <a:tcPr marT="91425" marB="91425" marR="91425" marL="91425"/>
                </a:tc>
                <a:tc>
                  <a:txBody>
                    <a:bodyPr/>
                    <a:lstStyle/>
                    <a:p>
                      <a:pPr indent="0" lvl="0" marL="0" rtl="0" algn="l">
                        <a:spcBef>
                          <a:spcPts val="0"/>
                        </a:spcBef>
                        <a:spcAft>
                          <a:spcPts val="0"/>
                        </a:spcAft>
                        <a:buNone/>
                      </a:pPr>
                      <a:r>
                        <a:rPr lang="en" sz="1200"/>
                        <a:t>2</a:t>
                      </a:r>
                      <a:endParaRPr sz="1200"/>
                    </a:p>
                  </a:txBody>
                  <a:tcPr marT="91425" marB="91425" marR="91425" marL="91425"/>
                </a:tc>
                <a:tc>
                  <a:txBody>
                    <a:bodyPr/>
                    <a:lstStyle/>
                    <a:p>
                      <a:pPr indent="0" lvl="0" marL="0" rtl="0" algn="l">
                        <a:spcBef>
                          <a:spcPts val="0"/>
                        </a:spcBef>
                        <a:spcAft>
                          <a:spcPts val="0"/>
                        </a:spcAft>
                        <a:buNone/>
                      </a:pPr>
                      <a:r>
                        <a:rPr lang="en" sz="1200"/>
                        <a:t>18</a:t>
                      </a:r>
                      <a:endParaRPr sz="1200"/>
                    </a:p>
                  </a:txBody>
                  <a:tcPr marT="91425" marB="91425" marR="91425" marL="91425"/>
                </a:tc>
                <a:tc>
                  <a:txBody>
                    <a:bodyPr/>
                    <a:lstStyle/>
                    <a:p>
                      <a:pPr indent="0" lvl="0" marL="0" rtl="0" algn="l">
                        <a:spcBef>
                          <a:spcPts val="0"/>
                        </a:spcBef>
                        <a:spcAft>
                          <a:spcPts val="0"/>
                        </a:spcAft>
                        <a:buNone/>
                      </a:pPr>
                      <a:r>
                        <a:rPr lang="en" sz="1200"/>
                        <a:t>24</a:t>
                      </a:r>
                      <a:endParaRPr sz="1200"/>
                    </a:p>
                  </a:txBody>
                  <a:tcPr marT="91425" marB="91425" marR="91425" marL="91425"/>
                </a:tc>
              </a:tr>
              <a:tr h="309125">
                <a:tc>
                  <a:txBody>
                    <a:bodyPr/>
                    <a:lstStyle/>
                    <a:p>
                      <a:pPr indent="0" lvl="0" marL="0" rtl="0" algn="l">
                        <a:spcBef>
                          <a:spcPts val="0"/>
                        </a:spcBef>
                        <a:spcAft>
                          <a:spcPts val="0"/>
                        </a:spcAft>
                        <a:buNone/>
                      </a:pPr>
                      <a:r>
                        <a:rPr lang="en" sz="1200"/>
                        <a:t>1990</a:t>
                      </a:r>
                      <a:endParaRPr sz="1200"/>
                    </a:p>
                  </a:txBody>
                  <a:tcPr marT="91425" marB="91425" marR="91425" marL="91425"/>
                </a:tc>
                <a:tc>
                  <a:txBody>
                    <a:bodyPr/>
                    <a:lstStyle/>
                    <a:p>
                      <a:pPr indent="0" lvl="0" marL="0" rtl="0" algn="l">
                        <a:spcBef>
                          <a:spcPts val="0"/>
                        </a:spcBef>
                        <a:spcAft>
                          <a:spcPts val="0"/>
                        </a:spcAft>
                        <a:buNone/>
                      </a:pPr>
                      <a:r>
                        <a:rPr lang="en" sz="1200"/>
                        <a:t>20</a:t>
                      </a:r>
                      <a:endParaRPr sz="1200"/>
                    </a:p>
                  </a:txBody>
                  <a:tcPr marT="91425" marB="91425" marR="91425" marL="91425"/>
                </a:tc>
                <a:tc>
                  <a:txBody>
                    <a:bodyPr/>
                    <a:lstStyle/>
                    <a:p>
                      <a:pPr indent="0" lvl="0" marL="0" rtl="0" algn="l">
                        <a:spcBef>
                          <a:spcPts val="0"/>
                        </a:spcBef>
                        <a:spcAft>
                          <a:spcPts val="0"/>
                        </a:spcAft>
                        <a:buNone/>
                      </a:pPr>
                      <a:r>
                        <a:rPr lang="en" sz="1200"/>
                        <a:t>3</a:t>
                      </a:r>
                      <a:endParaRPr sz="1200"/>
                    </a:p>
                  </a:txBody>
                  <a:tcPr marT="91425" marB="91425" marR="91425" marL="91425"/>
                </a:tc>
                <a:tc>
                  <a:txBody>
                    <a:bodyPr/>
                    <a:lstStyle/>
                    <a:p>
                      <a:pPr indent="0" lvl="0" marL="0" rtl="0" algn="l">
                        <a:spcBef>
                          <a:spcPts val="0"/>
                        </a:spcBef>
                        <a:spcAft>
                          <a:spcPts val="0"/>
                        </a:spcAft>
                        <a:buNone/>
                      </a:pPr>
                      <a:r>
                        <a:rPr lang="en" sz="1200"/>
                        <a:t>5</a:t>
                      </a:r>
                      <a:endParaRPr sz="1200"/>
                    </a:p>
                  </a:txBody>
                  <a:tcPr marT="91425" marB="91425" marR="91425" marL="91425"/>
                </a:tc>
                <a:tc>
                  <a:txBody>
                    <a:bodyPr/>
                    <a:lstStyle/>
                    <a:p>
                      <a:pPr indent="0" lvl="0" marL="0" rtl="0" algn="l">
                        <a:spcBef>
                          <a:spcPts val="0"/>
                        </a:spcBef>
                        <a:spcAft>
                          <a:spcPts val="0"/>
                        </a:spcAft>
                        <a:buNone/>
                      </a:pPr>
                      <a:r>
                        <a:rPr lang="en" sz="1200"/>
                        <a:t>5</a:t>
                      </a:r>
                      <a:endParaRPr sz="1200"/>
                    </a:p>
                  </a:txBody>
                  <a:tcPr marT="91425" marB="91425" marR="91425" marL="91425"/>
                </a:tc>
              </a:tr>
              <a:tr h="309125">
                <a:tc>
                  <a:txBody>
                    <a:bodyPr/>
                    <a:lstStyle/>
                    <a:p>
                      <a:pPr indent="0" lvl="0" marL="0" rtl="0" algn="l">
                        <a:spcBef>
                          <a:spcPts val="0"/>
                        </a:spcBef>
                        <a:spcAft>
                          <a:spcPts val="0"/>
                        </a:spcAft>
                        <a:buNone/>
                      </a:pPr>
                      <a:r>
                        <a:rPr lang="en" sz="1200"/>
                        <a:t>2000-02</a:t>
                      </a:r>
                      <a:endParaRPr sz="1200"/>
                    </a:p>
                  </a:txBody>
                  <a:tcPr marT="91425" marB="91425" marR="91425" marL="91425"/>
                </a:tc>
                <a:tc>
                  <a:txBody>
                    <a:bodyPr/>
                    <a:lstStyle/>
                    <a:p>
                      <a:pPr indent="0" lvl="0" marL="0" rtl="0" algn="l">
                        <a:spcBef>
                          <a:spcPts val="0"/>
                        </a:spcBef>
                        <a:spcAft>
                          <a:spcPts val="0"/>
                        </a:spcAft>
                        <a:buNone/>
                      </a:pPr>
                      <a:r>
                        <a:rPr lang="en" sz="1200"/>
                        <a:t>45</a:t>
                      </a:r>
                      <a:endParaRPr sz="1200"/>
                    </a:p>
                  </a:txBody>
                  <a:tcPr marT="91425" marB="91425" marR="91425" marL="91425"/>
                </a:tc>
                <a:tc>
                  <a:txBody>
                    <a:bodyPr/>
                    <a:lstStyle/>
                    <a:p>
                      <a:pPr indent="0" lvl="0" marL="0" rtl="0" algn="l">
                        <a:spcBef>
                          <a:spcPts val="0"/>
                        </a:spcBef>
                        <a:spcAft>
                          <a:spcPts val="0"/>
                        </a:spcAft>
                        <a:buNone/>
                      </a:pPr>
                      <a:r>
                        <a:rPr lang="en" sz="1200"/>
                        <a:t>31</a:t>
                      </a:r>
                      <a:endParaRPr sz="1200"/>
                    </a:p>
                  </a:txBody>
                  <a:tcPr marT="91425" marB="91425" marR="91425" marL="91425"/>
                </a:tc>
                <a:tc>
                  <a:txBody>
                    <a:bodyPr/>
                    <a:lstStyle/>
                    <a:p>
                      <a:pPr indent="0" lvl="0" marL="0" rtl="0" algn="l">
                        <a:spcBef>
                          <a:spcPts val="0"/>
                        </a:spcBef>
                        <a:spcAft>
                          <a:spcPts val="0"/>
                        </a:spcAft>
                        <a:buNone/>
                      </a:pPr>
                      <a:r>
                        <a:rPr lang="en" sz="1200"/>
                        <a:t>27</a:t>
                      </a:r>
                      <a:endParaRPr sz="1200"/>
                    </a:p>
                  </a:txBody>
                  <a:tcPr marT="91425" marB="91425" marR="91425" marL="91425"/>
                </a:tc>
                <a:tc>
                  <a:txBody>
                    <a:bodyPr/>
                    <a:lstStyle/>
                    <a:p>
                      <a:pPr indent="0" lvl="0" marL="0" rtl="0" algn="l">
                        <a:spcBef>
                          <a:spcPts val="0"/>
                        </a:spcBef>
                        <a:spcAft>
                          <a:spcPts val="0"/>
                        </a:spcAft>
                        <a:buNone/>
                      </a:pPr>
                      <a:r>
                        <a:rPr lang="en" sz="1200"/>
                        <a:t>48</a:t>
                      </a:r>
                      <a:endParaRPr sz="1200"/>
                    </a:p>
                  </a:txBody>
                  <a:tcPr marT="91425" marB="91425" marR="91425" marL="91425"/>
                </a:tc>
              </a:tr>
              <a:tr h="309125">
                <a:tc>
                  <a:txBody>
                    <a:bodyPr/>
                    <a:lstStyle/>
                    <a:p>
                      <a:pPr indent="0" lvl="0" marL="0" rtl="0" algn="l">
                        <a:spcBef>
                          <a:spcPts val="0"/>
                        </a:spcBef>
                        <a:spcAft>
                          <a:spcPts val="0"/>
                        </a:spcAft>
                        <a:buNone/>
                      </a:pPr>
                      <a:r>
                        <a:rPr lang="en" sz="1200"/>
                        <a:t>2007-09</a:t>
                      </a:r>
                      <a:endParaRPr sz="1200"/>
                    </a:p>
                  </a:txBody>
                  <a:tcPr marT="91425" marB="91425" marR="91425" marL="91425"/>
                </a:tc>
                <a:tc>
                  <a:txBody>
                    <a:bodyPr/>
                    <a:lstStyle/>
                    <a:p>
                      <a:pPr indent="0" lvl="0" marL="0" rtl="0" algn="l">
                        <a:spcBef>
                          <a:spcPts val="0"/>
                        </a:spcBef>
                        <a:spcAft>
                          <a:spcPts val="0"/>
                        </a:spcAft>
                        <a:buNone/>
                      </a:pPr>
                      <a:r>
                        <a:rPr lang="en" sz="1200"/>
                        <a:t>53</a:t>
                      </a:r>
                      <a:endParaRPr sz="1200"/>
                    </a:p>
                  </a:txBody>
                  <a:tcPr marT="91425" marB="91425" marR="91425" marL="91425"/>
                </a:tc>
                <a:tc>
                  <a:txBody>
                    <a:bodyPr/>
                    <a:lstStyle/>
                    <a:p>
                      <a:pPr indent="0" lvl="0" marL="0" rtl="0" algn="l">
                        <a:spcBef>
                          <a:spcPts val="0"/>
                        </a:spcBef>
                        <a:spcAft>
                          <a:spcPts val="0"/>
                        </a:spcAft>
                        <a:buNone/>
                      </a:pPr>
                      <a:r>
                        <a:rPr lang="en" sz="1200"/>
                        <a:t>18</a:t>
                      </a:r>
                      <a:endParaRPr sz="1200"/>
                    </a:p>
                  </a:txBody>
                  <a:tcPr marT="91425" marB="91425" marR="91425" marL="91425"/>
                </a:tc>
                <a:tc>
                  <a:txBody>
                    <a:bodyPr/>
                    <a:lstStyle/>
                    <a:p>
                      <a:pPr indent="0" lvl="0" marL="0" rtl="0" algn="l">
                        <a:spcBef>
                          <a:spcPts val="0"/>
                        </a:spcBef>
                        <a:spcAft>
                          <a:spcPts val="0"/>
                        </a:spcAft>
                        <a:buNone/>
                      </a:pPr>
                      <a:r>
                        <a:rPr lang="en" sz="1200"/>
                        <a:t>24</a:t>
                      </a:r>
                      <a:endParaRPr sz="1200"/>
                    </a:p>
                  </a:txBody>
                  <a:tcPr marT="91425" marB="91425" marR="91425" marL="91425"/>
                </a:tc>
                <a:tc>
                  <a:txBody>
                    <a:bodyPr/>
                    <a:lstStyle/>
                    <a:p>
                      <a:pPr indent="0" lvl="0" marL="0" rtl="0" algn="l">
                        <a:spcBef>
                          <a:spcPts val="0"/>
                        </a:spcBef>
                        <a:spcAft>
                          <a:spcPts val="0"/>
                        </a:spcAft>
                        <a:buNone/>
                      </a:pPr>
                      <a:r>
                        <a:rPr lang="en" sz="1200"/>
                        <a:t>47 </a:t>
                      </a:r>
                      <a:endParaRPr sz="1200"/>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0" y="0"/>
            <a:ext cx="9431700" cy="72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Active vs. Passive Investment Strategies</a:t>
            </a:r>
            <a:endParaRPr/>
          </a:p>
        </p:txBody>
      </p:sp>
      <p:sp>
        <p:nvSpPr>
          <p:cNvPr id="118" name="Google Shape;118;p21"/>
          <p:cNvSpPr txBox="1"/>
          <p:nvPr>
            <p:ph idx="1" type="body"/>
          </p:nvPr>
        </p:nvSpPr>
        <p:spPr>
          <a:xfrm>
            <a:off x="311700" y="720900"/>
            <a:ext cx="8520600" cy="387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Definitions:</a:t>
            </a:r>
            <a:endParaRPr/>
          </a:p>
          <a:p>
            <a:pPr indent="-342900" lvl="0" marL="457200" rtl="0" algn="l">
              <a:spcBef>
                <a:spcPts val="1600"/>
              </a:spcBef>
              <a:spcAft>
                <a:spcPts val="0"/>
              </a:spcAft>
              <a:buSzPts val="1800"/>
              <a:buChar char="●"/>
            </a:pPr>
            <a:r>
              <a:rPr lang="en"/>
              <a:t>Active Investing: You or someone you hire (like a mutual fund manager or financial advisor) actively trade your stocks and bonds in the hopes of getting better returns.</a:t>
            </a:r>
            <a:endParaRPr/>
          </a:p>
          <a:p>
            <a:pPr indent="-342900" lvl="0" marL="457200" rtl="0" algn="l">
              <a:spcBef>
                <a:spcPts val="0"/>
              </a:spcBef>
              <a:spcAft>
                <a:spcPts val="0"/>
              </a:spcAft>
              <a:buSzPts val="1800"/>
              <a:buChar char="●"/>
            </a:pPr>
            <a:r>
              <a:rPr lang="en"/>
              <a:t>Passive Investing (also called “buy and hold”): You buy an index of stock (e.g., the S&amp;P 500, which are the 500 largest U.S. companies) or of bonds, and then sit on your ass and do nothing.  You sell only when you need the money.</a:t>
            </a:r>
            <a:endParaRPr/>
          </a:p>
          <a:p>
            <a:pPr indent="0" lvl="0" marL="0" rtl="0" algn="l">
              <a:spcBef>
                <a:spcPts val="1600"/>
              </a:spcBef>
              <a:spcAft>
                <a:spcPts val="1600"/>
              </a:spcAft>
              <a:buNone/>
            </a:pPr>
            <a:r>
              <a:rPr lang="en"/>
              <a:t>Let’s explore active investment strategies...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1000"/>
                                        <p:tgtEl>
                                          <p:spTgt spid="1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animEffect filter="fade" transition="in">
                                      <p:cBhvr>
                                        <p:cTn dur="1000"/>
                                        <p:tgtEl>
                                          <p:spTgt spid="1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animEffect filter="fade" transition="in">
                                      <p:cBhvr>
                                        <p:cTn dur="1000"/>
                                        <p:tgtEl>
                                          <p:spTgt spid="1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animEffect filter="fade" transition="in">
                                      <p:cBhvr>
                                        <p:cTn dur="1000"/>
                                        <p:tgtEl>
                                          <p:spTgt spid="11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